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4" r:id="rId3"/>
    <p:sldId id="262" r:id="rId4"/>
    <p:sldId id="258" r:id="rId5"/>
    <p:sldId id="266" r:id="rId6"/>
    <p:sldId id="259" r:id="rId7"/>
    <p:sldId id="260" r:id="rId8"/>
    <p:sldId id="261" r:id="rId9"/>
    <p:sldId id="263" r:id="rId10"/>
    <p:sldId id="265" r:id="rId11"/>
    <p:sldId id="267" r:id="rId12"/>
    <p:sldId id="268" r:id="rId13"/>
    <p:sldId id="269" r:id="rId14"/>
    <p:sldId id="274" r:id="rId15"/>
    <p:sldId id="270" r:id="rId16"/>
    <p:sldId id="271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00"/>
    <a:srgbClr val="FF3300"/>
    <a:srgbClr val="E73403"/>
    <a:srgbClr val="FFEEB9"/>
    <a:srgbClr val="380BF5"/>
    <a:srgbClr val="FFFF99"/>
    <a:srgbClr val="C40C94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BE1C-E7B1-4C93-90E7-8787A4BF89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E341C-0A92-4FC9-96BC-B5128F9D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FBBE54-98A1-41FE-98A2-DB894E8C712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1A8E2A-9C97-48A2-88F7-8121691F8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21" y="0"/>
            <a:ext cx="9010679" cy="6781800"/>
          </a:xfrm>
          <a:prstGeom prst="rect">
            <a:avLst/>
          </a:prstGeom>
          <a:noFill/>
          <a:ln w="57150">
            <a:solidFill>
              <a:srgbClr val="1BE50B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533400"/>
            <a:ext cx="5334000" cy="2057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ЕВРОПА  2</a:t>
            </a:r>
            <a:br>
              <a:rPr kumimoji="0" lang="sr-Cyrl-RS" sz="8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Cyrl-RS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73403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(статистички подаци 2014)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E73403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6248400"/>
            <a:ext cx="4419600" cy="533400"/>
          </a:xfrm>
          <a:prstGeom prst="roundRect">
            <a:avLst>
              <a:gd name="adj" fmla="val 0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380BF5"/>
                </a:solidFill>
              </a:rPr>
              <a:t>Милка Ивић, проф. географије</a:t>
            </a:r>
            <a:endParaRPr lang="en-US" sz="2400" b="1" dirty="0">
              <a:solidFill>
                <a:srgbClr val="380BF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2209800"/>
            <a:ext cx="3352800" cy="4495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28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              Најмлађе становништво: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Албанија (30г), Молдавија и Ирска.</a:t>
            </a:r>
          </a:p>
          <a:p>
            <a:pPr algn="ctr"/>
            <a:endParaRPr lang="sr-Cyrl-RS" sz="28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Најстарије становништво: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Монако (45,5г), Немачка и Италија</a:t>
            </a:r>
            <a:endParaRPr lang="en-US" sz="2800" b="1" dirty="0" smtClean="0">
              <a:solidFill>
                <a:srgbClr val="990000"/>
              </a:solidFill>
            </a:endParaRPr>
          </a:p>
          <a:p>
            <a:pPr algn="ctr"/>
            <a:endParaRPr lang="sr-Cyrl-RS" sz="2800" b="1" dirty="0" smtClean="0">
              <a:solidFill>
                <a:srgbClr val="990000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648200" cy="685800"/>
          </a:xfrm>
        </p:spPr>
        <p:txBody>
          <a:bodyPr/>
          <a:lstStyle/>
          <a:p>
            <a:r>
              <a:rPr lang="sr-Cyrl-RS" dirty="0" smtClean="0"/>
              <a:t>Просечна старост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167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sz="4000" b="1" dirty="0" smtClean="0">
                <a:solidFill>
                  <a:srgbClr val="990000"/>
                </a:solidFill>
              </a:rPr>
              <a:t>Просечна старост ста</a:t>
            </a:r>
            <a:r>
              <a:rPr lang="ru-RU" sz="4000" b="1" dirty="0" smtClean="0">
                <a:solidFill>
                  <a:srgbClr val="990000"/>
                </a:solidFill>
              </a:rPr>
              <a:t>новника Европе је око 40 година.</a:t>
            </a:r>
          </a:p>
          <a:p>
            <a:pPr>
              <a:buNone/>
            </a:pPr>
            <a:endParaRPr lang="en-US" sz="4000" b="1" dirty="0">
              <a:solidFill>
                <a:srgbClr val="99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-228600"/>
            <a:ext cx="4572000" cy="2576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0" y="2743200"/>
            <a:ext cx="5544670" cy="40386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европи преовлађује хришћанство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Православци</a:t>
            </a:r>
            <a:r>
              <a:rPr lang="sr-Cyrl-RS" dirty="0" smtClean="0"/>
              <a:t>:исток и југоисток Европе</a:t>
            </a:r>
          </a:p>
          <a:p>
            <a:r>
              <a:rPr lang="sr-Cyrl-RS" b="1" dirty="0" smtClean="0"/>
              <a:t>Католици</a:t>
            </a:r>
            <a:r>
              <a:rPr lang="sr-Cyrl-RS" dirty="0" smtClean="0"/>
              <a:t>:јужна и средња Европа</a:t>
            </a:r>
          </a:p>
          <a:p>
            <a:r>
              <a:rPr lang="sr-Cyrl-RS" dirty="0" smtClean="0"/>
              <a:t> </a:t>
            </a:r>
            <a:r>
              <a:rPr lang="sr-Cyrl-RS" b="1" dirty="0" smtClean="0"/>
              <a:t>Протестанти</a:t>
            </a:r>
            <a:r>
              <a:rPr lang="sr-Cyrl-RS" dirty="0" smtClean="0"/>
              <a:t>:северни и северозападни део Европе</a:t>
            </a:r>
          </a:p>
          <a:p>
            <a:r>
              <a:rPr lang="sr-Cyrl-RS" dirty="0" smtClean="0"/>
              <a:t>У Европи живи велики број припадника </a:t>
            </a:r>
            <a:r>
              <a:rPr lang="sr-Cyrl-RS" b="1" dirty="0" smtClean="0"/>
              <a:t>исламске вероисповести </a:t>
            </a:r>
            <a:r>
              <a:rPr lang="sr-Cyrl-RS" dirty="0" smtClean="0"/>
              <a:t>(градске агломерације), Балканско полуострво.</a:t>
            </a:r>
          </a:p>
          <a:p>
            <a:r>
              <a:rPr lang="sr-Cyrl-RS" b="1" dirty="0" smtClean="0"/>
              <a:t>Јевреји</a:t>
            </a:r>
            <a:r>
              <a:rPr lang="sr-Cyrl-RS" dirty="0" smtClean="0"/>
              <a:t> живе широм Европе</a:t>
            </a:r>
          </a:p>
          <a:p>
            <a:pPr>
              <a:buNone/>
            </a:pPr>
            <a:r>
              <a:rPr lang="sr-Cyrl-RS" dirty="0" smtClean="0"/>
              <a:t>Висок степен верске толеранције је </a:t>
            </a:r>
          </a:p>
          <a:p>
            <a:pPr>
              <a:buNone/>
            </a:pPr>
            <a:r>
              <a:rPr lang="sr-Cyrl-RS" dirty="0" smtClean="0"/>
              <a:t> у најразвијенијим земљама Европе.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232" y="4038600"/>
            <a:ext cx="213127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Pentagon 5"/>
          <p:cNvSpPr/>
          <p:nvPr/>
        </p:nvSpPr>
        <p:spPr>
          <a:xfrm>
            <a:off x="5410200" y="6172200"/>
            <a:ext cx="1511808" cy="533400"/>
          </a:xfrm>
          <a:prstGeom prst="homePlate">
            <a:avLst/>
          </a:prstGeom>
          <a:solidFill>
            <a:srgbClr val="FFEEB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380BF5"/>
                </a:solidFill>
              </a:rPr>
              <a:t>Црква на Исланду</a:t>
            </a:r>
            <a:endParaRPr lang="en-US" b="1" dirty="0">
              <a:solidFill>
                <a:srgbClr val="380BF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sr-Cyrl-RS" dirty="0" smtClean="0"/>
              <a:t>Животни стандард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4114800"/>
            <a:ext cx="3451411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724400" y="152400"/>
            <a:ext cx="4343400" cy="1371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990000"/>
                </a:solidFill>
              </a:rPr>
              <a:t>Највиши животни стандард је у земљама Европске уније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3429000" cy="2514600"/>
          </a:xfrm>
          <a:prstGeom prst="rect">
            <a:avLst/>
          </a:prstGeom>
          <a:solidFill>
            <a:srgbClr val="FFEEB9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Највиши животни стандард у 2013 имају становници Луксембурга. </a:t>
            </a:r>
          </a:p>
          <a:p>
            <a:pPr algn="ctr"/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74588"/>
            <a:ext cx="5562600" cy="52072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1143000"/>
            <a:ext cx="2743200" cy="8382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990000"/>
                </a:solidFill>
              </a:rPr>
              <a:t>Најбогатије и најсиромашније државе Европе у 2013.г</a:t>
            </a:r>
            <a:endParaRPr 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Етнички састав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477000" cy="5075238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У Европи живи око 60 различитих народа</a:t>
            </a:r>
          </a:p>
          <a:p>
            <a:r>
              <a:rPr lang="sr-Cyrl-RS" dirty="0" smtClean="0"/>
              <a:t>Индоевропска породица народа (Словени, Германи, Романи), балтички народи (Литванци, Летонци), келтски народи (Ирци, Шкоти, велшани, Бретонци), Роми, Грци и Албанци.</a:t>
            </a:r>
          </a:p>
          <a:p>
            <a:endParaRPr lang="sr-Cyrl-RS" dirty="0" smtClean="0"/>
          </a:p>
          <a:p>
            <a:r>
              <a:rPr lang="sr-Cyrl-RS" dirty="0" smtClean="0"/>
              <a:t>Угрофински народи уралске језичке породице: Финци, Мађари,Естонци, Лапонци</a:t>
            </a:r>
          </a:p>
          <a:p>
            <a:r>
              <a:rPr lang="sr-Cyrl-RS" dirty="0" smtClean="0"/>
              <a:t>Баски у Шпанији су засад непознатог порекла</a:t>
            </a:r>
          </a:p>
          <a:p>
            <a:r>
              <a:rPr lang="sr-Cyrl-RS" dirty="0" smtClean="0"/>
              <a:t>Семитски народи:Малтежани, Јевреји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050"/>
            <a:ext cx="2362200" cy="28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2513711" cy="3781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172200" y="6324600"/>
            <a:ext cx="1219200" cy="381000"/>
          </a:xfrm>
          <a:prstGeom prst="rect">
            <a:avLst/>
          </a:prstGeom>
          <a:solidFill>
            <a:srgbClr val="FFE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990000"/>
                </a:solidFill>
              </a:rPr>
              <a:t>Баскијци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514600"/>
            <a:ext cx="1219200" cy="381000"/>
          </a:xfrm>
          <a:prstGeom prst="rect">
            <a:avLst/>
          </a:prstGeom>
          <a:solidFill>
            <a:srgbClr val="FFE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990000"/>
                </a:solidFill>
              </a:rPr>
              <a:t>Румунке</a:t>
            </a:r>
            <a:endParaRPr 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29200" y="381000"/>
            <a:ext cx="3276600" cy="1219200"/>
          </a:xfrm>
          <a:prstGeom prst="rect">
            <a:avLst/>
          </a:prstGeom>
          <a:solidFill>
            <a:srgbClr val="FFEEB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Ширење Индоевропских језика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aptop\Desktop\lang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6203245" cy="5460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Users\Laptop\Desktop\indo-european-expans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76200"/>
            <a:ext cx="52270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Pentagon 7"/>
          <p:cNvSpPr/>
          <p:nvPr/>
        </p:nvSpPr>
        <p:spPr>
          <a:xfrm>
            <a:off x="152400" y="3429000"/>
            <a:ext cx="2819400" cy="1447800"/>
          </a:xfrm>
          <a:prstGeom prst="homePlate">
            <a:avLst/>
          </a:prstGeom>
          <a:solidFill>
            <a:srgbClr val="FFEEB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Народи и говорни језици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Европа је емиграциони континент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638800" cy="4114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Исељенички таласи (емигранти</a:t>
            </a:r>
            <a:r>
              <a:rPr lang="ru-RU" u="sng" dirty="0" smtClean="0"/>
              <a:t>)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време Великих географских открића ка Новом свету. </a:t>
            </a:r>
          </a:p>
          <a:p>
            <a:r>
              <a:rPr lang="ru-RU" dirty="0" smtClean="0"/>
              <a:t>почетак индустријске револуције</a:t>
            </a:r>
          </a:p>
          <a:p>
            <a:r>
              <a:rPr lang="ru-RU" dirty="0" smtClean="0"/>
              <a:t>слободне економске миграције (20. век)</a:t>
            </a:r>
          </a:p>
          <a:p>
            <a:r>
              <a:rPr lang="ru-RU" dirty="0" smtClean="0"/>
              <a:t>Политички узроци и ратни сукоби на тлу Европе су подстицали колонизацију у новооткривеним областима. Најмоћнија колонијална сила била је Британија.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76200"/>
            <a:ext cx="3143250" cy="4191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410200"/>
            <a:ext cx="89154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u="sng" dirty="0" smtClean="0">
                <a:solidFill>
                  <a:srgbClr val="990000"/>
                </a:solidFill>
              </a:rPr>
              <a:t>Имигранти:</a:t>
            </a:r>
            <a:r>
              <a:rPr lang="ru-RU" sz="2800" b="1" dirty="0" smtClean="0">
                <a:solidFill>
                  <a:srgbClr val="990000"/>
                </a:solidFill>
              </a:rPr>
              <a:t> у 20. веку из бивших колонија и слабије индустријализованих држава Европе, политички азиланти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038600"/>
            <a:ext cx="3124200" cy="1219200"/>
          </a:xfrm>
          <a:prstGeom prst="rect">
            <a:avLst/>
          </a:prstGeom>
          <a:solidFill>
            <a:srgbClr val="FFE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990000"/>
                </a:solidFill>
              </a:rPr>
              <a:t>Споменик италијанским емигрантима у Салерну (јужна Италија)</a:t>
            </a:r>
            <a:endParaRPr lang="en-US" sz="2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sr-Cyrl-RS" dirty="0" smtClean="0"/>
              <a:t>урбанизација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2895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Први градови на узвишењима, раскрсницама путева, обалама река и  мора. </a:t>
            </a:r>
          </a:p>
          <a:p>
            <a:endParaRPr lang="ru-RU" dirty="0" smtClean="0"/>
          </a:p>
          <a:p>
            <a:r>
              <a:rPr lang="ru-RU" dirty="0" smtClean="0"/>
              <a:t>Са индустријском револуцијом (18. и 19. век) у Европи  ничу нова градска насеља. </a:t>
            </a:r>
          </a:p>
          <a:p>
            <a:r>
              <a:rPr lang="ru-RU" dirty="0" smtClean="0"/>
              <a:t>У 19. веку постојала су само два милионска града у Европи (Лондон и Париз).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4338" name="Picture 2" descr="C:\Users\Laptop\Desktop\London_Boroughs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067300" cy="3706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200" y="1219200"/>
            <a:ext cx="38100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*Највеће конурбације у Европи су Рур, Шљонск и Донбас.</a:t>
            </a:r>
          </a:p>
          <a:p>
            <a:r>
              <a:rPr lang="ru-RU" sz="2800" b="1" dirty="0" smtClean="0">
                <a:solidFill>
                  <a:srgbClr val="990000"/>
                </a:solidFill>
              </a:rPr>
              <a:t>*Лондон- највећа урбана зона у ЕУ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429000"/>
            <a:ext cx="1676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990000"/>
                </a:solidFill>
              </a:rPr>
              <a:t>32 општине Лондона</a:t>
            </a:r>
            <a:endParaRPr 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915400" cy="673112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  <a:solidFill>
            <a:schemeClr val="bg2"/>
          </a:solidFill>
          <a:ln w="38100">
            <a:solidFill>
              <a:srgbClr val="E73403"/>
            </a:solidFill>
          </a:ln>
        </p:spPr>
        <p:txBody>
          <a:bodyPr/>
          <a:lstStyle/>
          <a:p>
            <a:r>
              <a:rPr lang="sr-Cyrl-RS" dirty="0" smtClean="0"/>
              <a:t>Преовлађује урбано становништво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741485"/>
            <a:ext cx="2819400" cy="2870805"/>
          </a:xfrm>
          <a:prstGeom prst="roundRect">
            <a:avLst>
              <a:gd name="adj" fmla="val 16667"/>
            </a:avLst>
          </a:prstGeom>
          <a:ln w="57150">
            <a:solidFill>
              <a:srgbClr val="FF33CC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Државни уређење и облик владавине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151438"/>
          </a:xfrm>
        </p:spPr>
        <p:txBody>
          <a:bodyPr/>
          <a:lstStyle/>
          <a:p>
            <a:r>
              <a:rPr lang="sr-Cyrl-RS" dirty="0" smtClean="0"/>
              <a:t>44 државе</a:t>
            </a:r>
          </a:p>
          <a:p>
            <a:r>
              <a:rPr lang="sr-Cyrl-RS" dirty="0" smtClean="0"/>
              <a:t>12 монархија:</a:t>
            </a:r>
          </a:p>
          <a:p>
            <a:pPr>
              <a:buFontTx/>
              <a:buChar char="-"/>
            </a:pPr>
            <a:r>
              <a:rPr lang="sr-Cyrl-RS" dirty="0" smtClean="0"/>
              <a:t>краљевине:Велика Британија, Норвешка, Шведска, Данска, Холандија, Белгија, Шпанија.</a:t>
            </a:r>
          </a:p>
          <a:p>
            <a:pPr>
              <a:buFontTx/>
              <a:buChar char="-"/>
            </a:pPr>
            <a:r>
              <a:rPr lang="sr-Cyrl-RS" dirty="0" smtClean="0"/>
              <a:t>кнежевине:Монако, Лихтенштајн, Андора</a:t>
            </a:r>
          </a:p>
          <a:p>
            <a:pPr>
              <a:buFontTx/>
              <a:buChar char="-"/>
            </a:pPr>
            <a:r>
              <a:rPr lang="sr-Cyrl-RS" dirty="0" smtClean="0"/>
              <a:t>војводство:Луксембург</a:t>
            </a:r>
          </a:p>
          <a:p>
            <a:pPr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</a:rPr>
              <a:t>*</a:t>
            </a:r>
            <a:r>
              <a:rPr lang="sr-Cyrl-RS" dirty="0" smtClean="0"/>
              <a:t>Ватикан (Света Столица)-једина апсолутистичка монархија на тлу Европе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266700"/>
            <a:ext cx="2743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24200" y="1066800"/>
            <a:ext cx="32766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380BF5"/>
                </a:solidFill>
              </a:rPr>
              <a:t>Краљица Уједињеног </a:t>
            </a:r>
            <a:r>
              <a:rPr lang="en-US" sz="2000" b="1" dirty="0" smtClean="0">
                <a:solidFill>
                  <a:srgbClr val="380BF5"/>
                </a:solidFill>
              </a:rPr>
              <a:t>K</a:t>
            </a:r>
            <a:r>
              <a:rPr lang="sr-Cyrl-RS" sz="2000" b="1" dirty="0" smtClean="0">
                <a:solidFill>
                  <a:srgbClr val="380BF5"/>
                </a:solidFill>
              </a:rPr>
              <a:t>раљевства Велике Британије и Северне Ирске</a:t>
            </a:r>
            <a:r>
              <a:rPr lang="en-US" sz="2000" b="1" dirty="0" smtClean="0">
                <a:solidFill>
                  <a:srgbClr val="380BF5"/>
                </a:solidFill>
              </a:rPr>
              <a:t> (</a:t>
            </a:r>
            <a:r>
              <a:rPr lang="sr-Cyrl-RS" sz="2000" b="1" dirty="0" smtClean="0">
                <a:solidFill>
                  <a:srgbClr val="380BF5"/>
                </a:solidFill>
              </a:rPr>
              <a:t>Алстера</a:t>
            </a:r>
            <a:r>
              <a:rPr lang="en-US" sz="2000" b="1" dirty="0" smtClean="0">
                <a:solidFill>
                  <a:srgbClr val="380BF5"/>
                </a:solidFill>
              </a:rPr>
              <a:t>)</a:t>
            </a:r>
            <a:r>
              <a:rPr lang="sr-Cyrl-RS" sz="2000" b="1" dirty="0" smtClean="0">
                <a:solidFill>
                  <a:srgbClr val="380BF5"/>
                </a:solidFill>
              </a:rPr>
              <a:t>-Елизабета </a:t>
            </a:r>
            <a:r>
              <a:rPr lang="en-US" sz="2000" b="1" dirty="0" smtClean="0">
                <a:solidFill>
                  <a:srgbClr val="380BF5"/>
                </a:solidFill>
              </a:rPr>
              <a:t> II</a:t>
            </a:r>
            <a:endParaRPr lang="en-US" sz="2000" b="1" dirty="0">
              <a:solidFill>
                <a:srgbClr val="380BF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ХВАЛА НА ПАЖЊИ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/>
              <a:t>Наставак следи у презентацији Европа  3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"/>
            <a:ext cx="7010400" cy="503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r>
              <a:rPr lang="sr-Cyrl-RS" dirty="0" smtClean="0"/>
              <a:t>Највеће и најмање државе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-  </a:t>
            </a:r>
            <a:r>
              <a:rPr lang="sr-Cyrl-RS" b="1" dirty="0" smtClean="0"/>
              <a:t>Највеће државе</a:t>
            </a:r>
            <a:r>
              <a:rPr lang="en-US" b="1" dirty="0" smtClean="0"/>
              <a:t> </a:t>
            </a:r>
            <a:r>
              <a:rPr lang="sr-Cyrl-RS" dirty="0" smtClean="0"/>
              <a:t>по површини су:</a:t>
            </a:r>
          </a:p>
          <a:p>
            <a:pPr>
              <a:buNone/>
            </a:pPr>
            <a:r>
              <a:rPr lang="sr-Cyrl-RS" dirty="0" smtClean="0"/>
              <a:t> Русија (17 098 242</a:t>
            </a:r>
            <a:r>
              <a:rPr lang="en-US" dirty="0" smtClean="0"/>
              <a:t>km²)</a:t>
            </a:r>
            <a:r>
              <a:rPr lang="sr-Cyrl-RS" dirty="0" smtClean="0"/>
              <a:t>,Украјина</a:t>
            </a:r>
            <a:r>
              <a:rPr lang="en-US" dirty="0" smtClean="0"/>
              <a:t> (603 628 km²)</a:t>
            </a:r>
            <a:r>
              <a:rPr lang="sr-Cyrl-RS" dirty="0" smtClean="0"/>
              <a:t> и Француска</a:t>
            </a:r>
            <a:r>
              <a:rPr lang="en-US" dirty="0" smtClean="0"/>
              <a:t> (551 500 km²)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- </a:t>
            </a:r>
            <a:r>
              <a:rPr lang="sr-Cyrl-RS" b="1" dirty="0" smtClean="0"/>
              <a:t>Најмање државе</a:t>
            </a:r>
            <a:r>
              <a:rPr lang="sr-Cyrl-RS" dirty="0" smtClean="0"/>
              <a:t>: Ватикан (0,44</a:t>
            </a:r>
            <a:r>
              <a:rPr lang="en-US" dirty="0" smtClean="0"/>
              <a:t> km²</a:t>
            </a:r>
            <a:r>
              <a:rPr lang="sr-Cyrl-RS" dirty="0" smtClean="0"/>
              <a:t>) и Монако (1,95</a:t>
            </a:r>
            <a:r>
              <a:rPr lang="en-US" dirty="0" smtClean="0"/>
              <a:t> km²</a:t>
            </a:r>
            <a:r>
              <a:rPr lang="sr-Cyrl-R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4058194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t="5993"/>
          <a:stretch>
            <a:fillRect/>
          </a:stretch>
        </p:blipFill>
        <p:spPr bwMode="auto">
          <a:xfrm>
            <a:off x="914400" y="4343400"/>
            <a:ext cx="3058459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88408"/>
            <a:ext cx="8610600" cy="551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Основне одлике становништва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00400"/>
            <a:ext cx="6705600" cy="3276599"/>
          </a:xfrm>
          <a:solidFill>
            <a:srgbClr val="FFFFCC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990000"/>
                </a:solidFill>
              </a:rPr>
              <a:t>низак природни прираштај</a:t>
            </a:r>
          </a:p>
          <a:p>
            <a:r>
              <a:rPr lang="ru-RU" sz="3600" b="1" i="1" dirty="0" smtClean="0">
                <a:solidFill>
                  <a:srgbClr val="990000"/>
                </a:solidFill>
              </a:rPr>
              <a:t> дуг животни век</a:t>
            </a:r>
          </a:p>
          <a:p>
            <a:r>
              <a:rPr lang="ru-RU" sz="3600" b="1" i="1" dirty="0" smtClean="0">
                <a:solidFill>
                  <a:srgbClr val="990000"/>
                </a:solidFill>
              </a:rPr>
              <a:t> висок проценат образованог становништва </a:t>
            </a:r>
          </a:p>
          <a:p>
            <a:r>
              <a:rPr lang="ru-RU" sz="3600" b="1" i="1" dirty="0" smtClean="0">
                <a:solidFill>
                  <a:srgbClr val="990000"/>
                </a:solidFill>
              </a:rPr>
              <a:t> висок животни стандард</a:t>
            </a:r>
            <a:endParaRPr lang="en-US" sz="3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европи живи 10,6% светске популације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6648288" cy="5105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1676400"/>
            <a:ext cx="2133600" cy="5105400"/>
          </a:xfrm>
          <a:prstGeom prst="rect">
            <a:avLst/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Европа је најгушће насељен континент са више од 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 70 ст/</a:t>
            </a:r>
            <a:r>
              <a:rPr lang="en-US" sz="2800" b="1" dirty="0" smtClean="0">
                <a:solidFill>
                  <a:srgbClr val="990000"/>
                </a:solidFill>
              </a:rPr>
              <a:t>km²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Државе са највише становника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70363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r-Cyrl-RS" b="1" dirty="0" smtClean="0"/>
              <a:t>Највише становника</a:t>
            </a:r>
            <a:r>
              <a:rPr lang="sr-Cyrl-RS" dirty="0" smtClean="0"/>
              <a:t>: Русија (</a:t>
            </a:r>
            <a:r>
              <a:rPr lang="en-US" dirty="0" smtClean="0"/>
              <a:t>142</a:t>
            </a:r>
            <a:r>
              <a:rPr lang="sr-Cyrl-RS" dirty="0" smtClean="0"/>
              <a:t> </a:t>
            </a:r>
            <a:r>
              <a:rPr lang="en-US" dirty="0" smtClean="0"/>
              <a:t>470</a:t>
            </a:r>
            <a:r>
              <a:rPr lang="sr-Cyrl-RS" dirty="0" smtClean="0"/>
              <a:t> </a:t>
            </a:r>
            <a:r>
              <a:rPr lang="en-US" dirty="0" smtClean="0"/>
              <a:t>272</a:t>
            </a:r>
            <a:r>
              <a:rPr lang="sr-Cyrl-RS" dirty="0" smtClean="0"/>
              <a:t>), Немачка (</a:t>
            </a:r>
            <a:r>
              <a:rPr lang="en-US" dirty="0" smtClean="0"/>
              <a:t>80</a:t>
            </a:r>
            <a:r>
              <a:rPr lang="sr-Cyrl-RS" dirty="0" smtClean="0"/>
              <a:t> </a:t>
            </a:r>
            <a:r>
              <a:rPr lang="en-US" dirty="0" smtClean="0"/>
              <a:t>996</a:t>
            </a:r>
            <a:r>
              <a:rPr lang="sr-Cyrl-RS" dirty="0" smtClean="0"/>
              <a:t> </a:t>
            </a:r>
            <a:r>
              <a:rPr lang="en-US" dirty="0" smtClean="0"/>
              <a:t>685</a:t>
            </a:r>
            <a:r>
              <a:rPr lang="sr-Cyrl-RS" dirty="0" smtClean="0"/>
              <a:t>), Француска, Велика Британија и Италија.</a:t>
            </a:r>
          </a:p>
          <a:p>
            <a:pPr>
              <a:buFontTx/>
              <a:buChar char="-"/>
            </a:pPr>
            <a:r>
              <a:rPr lang="sr-Cyrl-RS" b="1" dirty="0" smtClean="0"/>
              <a:t>Најмање становника</a:t>
            </a:r>
            <a:r>
              <a:rPr lang="sr-Cyrl-RS" dirty="0" smtClean="0"/>
              <a:t>:Ватикан (842), Монако</a:t>
            </a:r>
          </a:p>
          <a:p>
            <a:pPr>
              <a:buFontTx/>
              <a:buChar char="-"/>
            </a:pPr>
            <a:r>
              <a:rPr lang="sr-Cyrl-RS" dirty="0" smtClean="0"/>
              <a:t> (30 508), Сан Марино, Лихтенштајн и Андора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8108"/>
          <a:stretch>
            <a:fillRect/>
          </a:stretch>
        </p:blipFill>
        <p:spPr bwMode="auto">
          <a:xfrm>
            <a:off x="533400" y="4191000"/>
            <a:ext cx="8305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7315200" cy="48739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722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Најгушће насељене државе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3622" y="76200"/>
            <a:ext cx="2544178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0" y="1219200"/>
            <a:ext cx="3810000" cy="1752600"/>
          </a:xfrm>
          <a:prstGeom prst="ellipse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Монако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15 645 ст/</a:t>
            </a:r>
            <a:r>
              <a:rPr lang="en-US" sz="2800" b="1" dirty="0" smtClean="0">
                <a:solidFill>
                  <a:srgbClr val="990000"/>
                </a:solidFill>
              </a:rPr>
              <a:t>km²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3200400"/>
            <a:ext cx="2286000" cy="3581400"/>
          </a:xfrm>
          <a:prstGeom prst="rect">
            <a:avLst/>
          </a:prstGeom>
          <a:solidFill>
            <a:schemeClr val="bg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Малта </a:t>
            </a: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1306ст/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Холандија </a:t>
            </a: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406 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Белгија </a:t>
            </a: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342 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629400" cy="838200"/>
          </a:xfrm>
        </p:spPr>
        <p:txBody>
          <a:bodyPr/>
          <a:lstStyle/>
          <a:p>
            <a:r>
              <a:rPr lang="sr-Cyrl-RS" dirty="0" smtClean="0"/>
              <a:t>Најређе насељене државе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7474743" cy="49831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 descr="C:\Users\Laptop\Desktop\Europe_location_IS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76200"/>
            <a:ext cx="1774785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76200" y="1219200"/>
            <a:ext cx="25146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Исланд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3 ст/</a:t>
            </a:r>
            <a:r>
              <a:rPr lang="en-US" sz="2800" b="1" dirty="0" smtClean="0">
                <a:solidFill>
                  <a:srgbClr val="990000"/>
                </a:solidFill>
              </a:rPr>
              <a:t>km²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819400"/>
            <a:ext cx="1828800" cy="3962400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Норвешка 15 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Финска </a:t>
            </a: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16 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endParaRPr lang="sr-Cyrl-RS" sz="2400" b="1" dirty="0" smtClean="0">
              <a:solidFill>
                <a:srgbClr val="99000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Шведска</a:t>
            </a:r>
          </a:p>
          <a:p>
            <a:pPr algn="ctr"/>
            <a:r>
              <a:rPr lang="sr-Cyrl-RS" sz="2400" b="1" dirty="0" smtClean="0">
                <a:solidFill>
                  <a:srgbClr val="990000"/>
                </a:solidFill>
              </a:rPr>
              <a:t>20 ст/</a:t>
            </a:r>
            <a:r>
              <a:rPr lang="en-US" sz="2400" b="1" dirty="0" smtClean="0">
                <a:solidFill>
                  <a:srgbClr val="990000"/>
                </a:solidFill>
              </a:rPr>
              <a:t>km²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Природно кретање становништва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8915400" cy="2286000"/>
          </a:xfrm>
          <a:prstGeom prst="rect">
            <a:avLst/>
          </a:prstGeom>
          <a:solidFill>
            <a:schemeClr val="bg2"/>
          </a:solidFill>
          <a:ln w="38100">
            <a:solidFill>
              <a:srgbClr val="C40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rgbClr val="990000"/>
                </a:solidFill>
              </a:rPr>
              <a:t>Узроци ДЕПОПУЛАЦИЈЕ 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990000"/>
                </a:solidFill>
              </a:rPr>
              <a:t>преовлађује старо становништво, економска криза, емиграција млађих</a:t>
            </a:r>
          </a:p>
          <a:p>
            <a:r>
              <a:rPr lang="ru-RU" sz="2800" dirty="0" smtClean="0">
                <a:solidFill>
                  <a:srgbClr val="990000"/>
                </a:solidFill>
              </a:rPr>
              <a:t>људи због грађанских ратова и економске несигурности (</a:t>
            </a:r>
            <a:r>
              <a:rPr lang="en-US" sz="2800" dirty="0" smtClean="0">
                <a:solidFill>
                  <a:srgbClr val="990000"/>
                </a:solidFill>
              </a:rPr>
              <a:t>brain drain)</a:t>
            </a:r>
            <a:r>
              <a:rPr lang="ru-RU" sz="2800" dirty="0" smtClean="0">
                <a:solidFill>
                  <a:srgbClr val="990000"/>
                </a:solidFill>
              </a:rPr>
              <a:t>.</a:t>
            </a:r>
            <a:endParaRPr lang="en-US" sz="2800" b="1" dirty="0">
              <a:solidFill>
                <a:srgbClr val="990000"/>
              </a:solidFill>
            </a:endParaRPr>
          </a:p>
        </p:txBody>
      </p:sp>
      <p:pic>
        <p:nvPicPr>
          <p:cNvPr id="4098" name="Picture 2" descr="C:\Users\Laptop\Desktop\clipart-baby-jixK5y9i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1066800"/>
            <a:ext cx="4842323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" y="1295400"/>
            <a:ext cx="4038600" cy="2895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990000"/>
                </a:solidFill>
              </a:rPr>
              <a:t>Низак природни прираштај </a:t>
            </a:r>
          </a:p>
          <a:p>
            <a:pPr algn="ctr"/>
            <a:r>
              <a:rPr lang="sr-Cyrl-RS" sz="3200" b="1" dirty="0" smtClean="0">
                <a:solidFill>
                  <a:srgbClr val="990000"/>
                </a:solidFill>
              </a:rPr>
              <a:t>(опадајући наталитет и морталитет)</a:t>
            </a:r>
          </a:p>
          <a:p>
            <a:pPr algn="ctr"/>
            <a:r>
              <a:rPr lang="sr-Cyrl-RS" sz="2800" b="1" dirty="0" smtClean="0">
                <a:solidFill>
                  <a:srgbClr val="990000"/>
                </a:solidFill>
              </a:rPr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Највиши и најнижи природни прираштај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/>
              <a:t>највиши природни прираштај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Ирска (8,73 ‰), Исланд  и Албанија.</a:t>
            </a:r>
          </a:p>
          <a:p>
            <a:r>
              <a:rPr lang="sr-Cyrl-RS" b="1" dirty="0" smtClean="0"/>
              <a:t>најнижи природни прираштај:</a:t>
            </a:r>
            <a:r>
              <a:rPr lang="ru-RU" dirty="0" smtClean="0"/>
              <a:t>Украјина (- 6,31‰)</a:t>
            </a:r>
          </a:p>
          <a:p>
            <a:pPr>
              <a:buNone/>
            </a:pPr>
            <a:endParaRPr lang="ru-RU" dirty="0" smtClean="0"/>
          </a:p>
          <a:p>
            <a:r>
              <a:rPr lang="sr-Cyrl-RS" b="1" dirty="0" smtClean="0"/>
              <a:t>највиши наталите</a:t>
            </a:r>
            <a:r>
              <a:rPr lang="ru-RU" b="1" dirty="0" smtClean="0"/>
              <a:t>т </a:t>
            </a:r>
            <a:r>
              <a:rPr lang="ru-RU" dirty="0" smtClean="0"/>
              <a:t>(од 12-16‰): </a:t>
            </a:r>
          </a:p>
          <a:p>
            <a:pPr>
              <a:buNone/>
            </a:pPr>
            <a:r>
              <a:rPr lang="ru-RU" dirty="0" smtClean="0"/>
              <a:t>    Ирска  (15,18 ‰ ), Гибралтар, Исланд, Албанија</a:t>
            </a:r>
          </a:p>
          <a:p>
            <a:r>
              <a:rPr lang="ru-RU" b="1" dirty="0" smtClean="0"/>
              <a:t>највиши морталитет </a:t>
            </a:r>
            <a:r>
              <a:rPr lang="ru-RU" dirty="0" smtClean="0"/>
              <a:t>(13-16‰): Украјина (15,72 ‰, друга у свету), Бугарска и Русија.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0" y="1091622"/>
            <a:ext cx="1547995" cy="1651578"/>
          </a:xfrm>
          <a:prstGeom prst="teardrop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677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Највеће и најмање државе европе</vt:lpstr>
      <vt:lpstr>Основне одлике становништва европе</vt:lpstr>
      <vt:lpstr>У европи живи 10,6% светске популације</vt:lpstr>
      <vt:lpstr>Државе са највише становника </vt:lpstr>
      <vt:lpstr>Најгушће насељене државе </vt:lpstr>
      <vt:lpstr>Најређе насељене државе</vt:lpstr>
      <vt:lpstr>Природно кретање становништва</vt:lpstr>
      <vt:lpstr>Највиши и најнижи природни прираштај </vt:lpstr>
      <vt:lpstr>Просечна старост</vt:lpstr>
      <vt:lpstr>У европи преовлађује хришћанство</vt:lpstr>
      <vt:lpstr>Животни стандард</vt:lpstr>
      <vt:lpstr>Етнички састав</vt:lpstr>
      <vt:lpstr>Slide 14</vt:lpstr>
      <vt:lpstr>Европа је емиграциони континент</vt:lpstr>
      <vt:lpstr>урбанизација</vt:lpstr>
      <vt:lpstr>Преовлађује урбано становништво</vt:lpstr>
      <vt:lpstr>Државни уређење и облик владавине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K</cp:lastModifiedBy>
  <cp:revision>64</cp:revision>
  <dcterms:created xsi:type="dcterms:W3CDTF">2014-09-10T09:49:50Z</dcterms:created>
  <dcterms:modified xsi:type="dcterms:W3CDTF">2014-09-16T08:17:29Z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