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3" r:id="rId3"/>
    <p:sldId id="285" r:id="rId4"/>
    <p:sldId id="274" r:id="rId5"/>
    <p:sldId id="259" r:id="rId6"/>
    <p:sldId id="268" r:id="rId7"/>
    <p:sldId id="276" r:id="rId8"/>
    <p:sldId id="277" r:id="rId9"/>
    <p:sldId id="261" r:id="rId10"/>
    <p:sldId id="293" r:id="rId11"/>
    <p:sldId id="263" r:id="rId12"/>
    <p:sldId id="266" r:id="rId13"/>
    <p:sldId id="278" r:id="rId14"/>
    <p:sldId id="258" r:id="rId15"/>
    <p:sldId id="269" r:id="rId16"/>
    <p:sldId id="287" r:id="rId17"/>
    <p:sldId id="290" r:id="rId18"/>
    <p:sldId id="291" r:id="rId19"/>
    <p:sldId id="275" r:id="rId20"/>
    <p:sldId id="286" r:id="rId21"/>
    <p:sldId id="270" r:id="rId22"/>
    <p:sldId id="292" r:id="rId23"/>
    <p:sldId id="294" r:id="rId24"/>
    <p:sldId id="279" r:id="rId25"/>
    <p:sldId id="260" r:id="rId26"/>
    <p:sldId id="271" r:id="rId27"/>
    <p:sldId id="296"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EBB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7253E-11C4-4392-8E3B-8A1B58CA7F14}" type="datetimeFigureOut">
              <a:rPr lang="en-US" smtClean="0"/>
              <a:pPr/>
              <a:t>12-May-15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9B7C7-E630-410C-B0B1-2C9586371B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9B7C7-E630-410C-B0B1-2C9586371BE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5B89C-564A-43AB-A290-B5BAAED0ED0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B89C-564A-43AB-A290-B5BAAED0ED0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B89C-564A-43AB-A290-B5BAAED0ED0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B89C-564A-43AB-A290-B5BAAED0ED0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5B89C-564A-43AB-A290-B5BAAED0ED0E}" type="datetimeFigureOut">
              <a:rPr lang="en-US" smtClean="0"/>
              <a:pPr/>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5B89C-564A-43AB-A290-B5BAAED0ED0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5B89C-564A-43AB-A290-B5BAAED0ED0E}" type="datetimeFigureOut">
              <a:rPr lang="en-US" smtClean="0"/>
              <a:pPr/>
              <a:t>12-May-15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5B89C-564A-43AB-A290-B5BAAED0ED0E}" type="datetimeFigureOut">
              <a:rPr lang="en-US" smtClean="0"/>
              <a:pPr/>
              <a:t>12-May-15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5B89C-564A-43AB-A290-B5BAAED0ED0E}" type="datetimeFigureOut">
              <a:rPr lang="en-US" smtClean="0"/>
              <a:pPr/>
              <a:t>12-May-15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5B89C-564A-43AB-A290-B5BAAED0ED0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5B89C-564A-43AB-A290-B5BAAED0ED0E}" type="datetimeFigureOut">
              <a:rPr lang="en-US" smtClean="0"/>
              <a:pPr/>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2CA45-90C5-413C-9B9A-3DD6B970A4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5B89C-564A-43AB-A290-B5BAAED0ED0E}" type="datetimeFigureOut">
              <a:rPr lang="en-US" smtClean="0"/>
              <a:pPr/>
              <a:t>12-May-15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CA45-90C5-413C-9B9A-3DD6B970A4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ptop\Desktop\POMRACENJE SUNCA\Solar-Eclipse-and-Superstitions1-650x433.jpg"/>
          <p:cNvPicPr>
            <a:picLocks noChangeAspect="1" noChangeArrowheads="1"/>
          </p:cNvPicPr>
          <p:nvPr/>
        </p:nvPicPr>
        <p:blipFill>
          <a:blip r:embed="rId2"/>
          <a:srcRect/>
          <a:stretch>
            <a:fillRect/>
          </a:stretch>
        </p:blipFill>
        <p:spPr bwMode="auto">
          <a:xfrm>
            <a:off x="152400" y="76200"/>
            <a:ext cx="8915400" cy="6686550"/>
          </a:xfrm>
          <a:prstGeom prst="rect">
            <a:avLst/>
          </a:prstGeom>
          <a:noFill/>
          <a:ln w="57150">
            <a:solidFill>
              <a:srgbClr val="FFC000"/>
            </a:solidFill>
          </a:ln>
        </p:spPr>
      </p:pic>
      <p:sp>
        <p:nvSpPr>
          <p:cNvPr id="2" name="Title 1"/>
          <p:cNvSpPr>
            <a:spLocks noGrp="1"/>
          </p:cNvSpPr>
          <p:nvPr>
            <p:ph type="ctrTitle"/>
          </p:nvPr>
        </p:nvSpPr>
        <p:spPr>
          <a:xfrm>
            <a:off x="0" y="5997575"/>
            <a:ext cx="6858000" cy="860425"/>
          </a:xfrm>
        </p:spPr>
        <p:txBody>
          <a:bodyPr>
            <a:normAutofit fontScale="90000"/>
          </a:bodyPr>
          <a:lstStyle/>
          <a:p>
            <a:r>
              <a:rPr lang="sr-Cyrl-RS" sz="5400" dirty="0" smtClean="0">
                <a:solidFill>
                  <a:srgbClr val="FFFF00"/>
                </a:solidFill>
              </a:rPr>
              <a:t>ПОМРАЧЕЊЕ СУНЦА</a:t>
            </a:r>
            <a:endParaRPr lang="en-US" sz="5400" dirty="0">
              <a:solidFill>
                <a:srgbClr val="FFFF00"/>
              </a:solidFill>
            </a:endParaRPr>
          </a:p>
        </p:txBody>
      </p:sp>
      <p:sp>
        <p:nvSpPr>
          <p:cNvPr id="3" name="Subtitle 2"/>
          <p:cNvSpPr>
            <a:spLocks noGrp="1"/>
          </p:cNvSpPr>
          <p:nvPr>
            <p:ph type="subTitle" idx="1"/>
          </p:nvPr>
        </p:nvSpPr>
        <p:spPr>
          <a:xfrm>
            <a:off x="7848600" y="6400800"/>
            <a:ext cx="1143000" cy="304800"/>
          </a:xfrm>
        </p:spPr>
        <p:txBody>
          <a:bodyPr>
            <a:normAutofit fontScale="47500" lnSpcReduction="20000"/>
          </a:bodyPr>
          <a:lstStyle/>
          <a:p>
            <a:r>
              <a:rPr lang="sr-Cyrl-RS" dirty="0" smtClean="0">
                <a:solidFill>
                  <a:srgbClr val="FEBB14"/>
                </a:solidFill>
              </a:rPr>
              <a:t>М.ИВИЋ</a:t>
            </a:r>
            <a:endParaRPr lang="en-US" dirty="0">
              <a:solidFill>
                <a:srgbClr val="FEBB1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sr-Cyrl-RS" dirty="0" smtClean="0"/>
              <a:t>СРЕДЊИ ВЕК</a:t>
            </a:r>
            <a:endParaRPr lang="en-US" dirty="0"/>
          </a:p>
        </p:txBody>
      </p:sp>
      <p:sp>
        <p:nvSpPr>
          <p:cNvPr id="3" name="Content Placeholder 2"/>
          <p:cNvSpPr>
            <a:spLocks noGrp="1"/>
          </p:cNvSpPr>
          <p:nvPr>
            <p:ph idx="1"/>
          </p:nvPr>
        </p:nvSpPr>
        <p:spPr>
          <a:xfrm>
            <a:off x="152400" y="1219200"/>
            <a:ext cx="8610600" cy="5410200"/>
          </a:xfrm>
        </p:spPr>
        <p:txBody>
          <a:bodyPr>
            <a:normAutofit/>
          </a:bodyPr>
          <a:lstStyle/>
          <a:p>
            <a:r>
              <a:rPr lang="sr-Cyrl-RS" b="1" dirty="0" smtClean="0"/>
              <a:t>Средњи век су обележиле   </a:t>
            </a:r>
          </a:p>
          <a:p>
            <a:pPr>
              <a:buNone/>
            </a:pPr>
            <a:r>
              <a:rPr lang="sr-Cyrl-RS" b="1" dirty="0" smtClean="0"/>
              <a:t>    многе црквене забране </a:t>
            </a:r>
          </a:p>
          <a:p>
            <a:pPr>
              <a:buNone/>
            </a:pPr>
            <a:r>
              <a:rPr lang="sr-Cyrl-RS" b="1" dirty="0" smtClean="0"/>
              <a:t>    у зависности од дужине </a:t>
            </a:r>
          </a:p>
          <a:p>
            <a:pPr>
              <a:buNone/>
            </a:pPr>
            <a:r>
              <a:rPr lang="sr-Cyrl-RS" b="1" dirty="0" smtClean="0"/>
              <a:t>    трајања помрачења и да ли је било потпуно или делимично. </a:t>
            </a:r>
          </a:p>
          <a:p>
            <a:pPr>
              <a:buNone/>
            </a:pPr>
            <a:r>
              <a:rPr lang="sr-Cyrl-RS" b="1" dirty="0" smtClean="0"/>
              <a:t>    Кристофер Колумбо је преварио индијанце на Јамајци тиме што је знао када ће се догодити помрачење. Да би показао своју моћ над њима рекао  је да им неће вратити Сунце ако не буду сарађивали.</a:t>
            </a:r>
          </a:p>
          <a:p>
            <a:endParaRPr lang="en-US" dirty="0"/>
          </a:p>
        </p:txBody>
      </p:sp>
      <p:pic>
        <p:nvPicPr>
          <p:cNvPr id="4" name="Picture 2" descr="http://i0.wp.com/listverse.com/wp-content/uploads/2013/01/Columbus-and-Eclipse.jpg?resize=600%2C482"/>
          <p:cNvPicPr>
            <a:picLocks noChangeAspect="1" noChangeArrowheads="1"/>
          </p:cNvPicPr>
          <p:nvPr/>
        </p:nvPicPr>
        <p:blipFill>
          <a:blip r:embed="rId2" cstate="screen"/>
          <a:srcRect/>
          <a:stretch>
            <a:fillRect/>
          </a:stretch>
        </p:blipFill>
        <p:spPr bwMode="auto">
          <a:xfrm>
            <a:off x="5638800" y="76200"/>
            <a:ext cx="3429000" cy="2754631"/>
          </a:xfrm>
          <a:prstGeom prst="rect">
            <a:avLst/>
          </a:prstGeom>
          <a:noFill/>
          <a:ln>
            <a:solidFill>
              <a:schemeClr val="bg2">
                <a:lumMod val="5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724400" cy="1143000"/>
          </a:xfrm>
        </p:spPr>
        <p:txBody>
          <a:bodyPr>
            <a:normAutofit fontScale="90000"/>
          </a:bodyPr>
          <a:lstStyle/>
          <a:p>
            <a:r>
              <a:rPr lang="sr-Cyrl-RS" dirty="0" smtClean="0"/>
              <a:t>Догађаји у средњем и новом веку</a:t>
            </a:r>
            <a:endParaRPr lang="en-US" dirty="0"/>
          </a:p>
        </p:txBody>
      </p:sp>
      <p:sp>
        <p:nvSpPr>
          <p:cNvPr id="3" name="Content Placeholder 2"/>
          <p:cNvSpPr>
            <a:spLocks noGrp="1"/>
          </p:cNvSpPr>
          <p:nvPr>
            <p:ph idx="1"/>
          </p:nvPr>
        </p:nvSpPr>
        <p:spPr>
          <a:xfrm>
            <a:off x="228600" y="1219200"/>
            <a:ext cx="6096000" cy="5410200"/>
          </a:xfrm>
        </p:spPr>
        <p:txBody>
          <a:bodyPr>
            <a:normAutofit fontScale="70000" lnSpcReduction="20000"/>
          </a:bodyPr>
          <a:lstStyle/>
          <a:p>
            <a:r>
              <a:rPr lang="sr-Cyrl-RS" b="1" dirty="0" smtClean="0"/>
              <a:t>У средњем веку астрономи су углавном страдали зато што су нешто посматрали, израчунавали и предвиђали.</a:t>
            </a:r>
          </a:p>
          <a:p>
            <a:r>
              <a:rPr lang="sr-Cyrl-RS" dirty="0" smtClean="0"/>
              <a:t>Помрачење од 2. августа 1133. године  је </a:t>
            </a:r>
          </a:p>
          <a:p>
            <a:pPr>
              <a:buNone/>
            </a:pPr>
            <a:r>
              <a:rPr lang="sr-Cyrl-RS" dirty="0" smtClean="0"/>
              <a:t>      било видљиво са британских острва и територије данашње Немачке. </a:t>
            </a:r>
          </a:p>
          <a:p>
            <a:pPr>
              <a:buNone/>
            </a:pPr>
            <a:r>
              <a:rPr lang="sr-Cyrl-RS" dirty="0" smtClean="0"/>
              <a:t>     ( Енглески краљ  Хенри </a:t>
            </a:r>
            <a:r>
              <a:rPr lang="en-US" dirty="0" smtClean="0"/>
              <a:t> I</a:t>
            </a:r>
            <a:r>
              <a:rPr lang="sr-Cyrl-RS" dirty="0" smtClean="0"/>
              <a:t> је преминуо  у Нормандији. У Немачкој је помрачење повезано са  масакром у граду Аугсбургу.)</a:t>
            </a:r>
          </a:p>
          <a:p>
            <a:r>
              <a:rPr lang="ru-RU" b="1" dirty="0" smtClean="0"/>
              <a:t>Црни </a:t>
            </a:r>
            <a:r>
              <a:rPr lang="ru-RU" b="1" dirty="0"/>
              <a:t>час </a:t>
            </a:r>
            <a:r>
              <a:rPr lang="ru-RU" dirty="0"/>
              <a:t>(</a:t>
            </a:r>
            <a:r>
              <a:rPr lang="ru-RU" dirty="0" smtClean="0"/>
              <a:t>1433.г)</a:t>
            </a:r>
            <a:r>
              <a:rPr lang="ru-RU" dirty="0"/>
              <a:t> </a:t>
            </a:r>
            <a:r>
              <a:rPr lang="ru-RU" dirty="0" smtClean="0"/>
              <a:t>је једно </a:t>
            </a:r>
            <a:r>
              <a:rPr lang="ru-RU" dirty="0"/>
              <a:t>од најславнијих помрачења у средњем </a:t>
            </a:r>
            <a:r>
              <a:rPr lang="ru-RU" dirty="0" smtClean="0"/>
              <a:t>веку.</a:t>
            </a:r>
            <a:r>
              <a:rPr lang="ru-RU" dirty="0"/>
              <a:t> </a:t>
            </a:r>
            <a:r>
              <a:rPr lang="ru-RU" dirty="0" smtClean="0"/>
              <a:t>Догодило се </a:t>
            </a:r>
            <a:r>
              <a:rPr lang="ru-RU" dirty="0"/>
              <a:t>у Шкотској </a:t>
            </a:r>
            <a:r>
              <a:rPr lang="ru-RU" dirty="0" smtClean="0"/>
              <a:t> азаписано да је </a:t>
            </a:r>
            <a:r>
              <a:rPr lang="ru-RU" i="1" dirty="0" smtClean="0"/>
              <a:t>тама настала у </a:t>
            </a:r>
          </a:p>
          <a:p>
            <a:pPr>
              <a:buNone/>
            </a:pPr>
            <a:r>
              <a:rPr lang="ru-RU" i="1" dirty="0"/>
              <a:t> </a:t>
            </a:r>
            <a:r>
              <a:rPr lang="ru-RU" i="1" dirty="0" smtClean="0"/>
              <a:t>    15 часова  </a:t>
            </a:r>
            <a:r>
              <a:rPr lang="ru-RU" i="1" dirty="0"/>
              <a:t>17. јуна </a:t>
            </a:r>
            <a:r>
              <a:rPr lang="ru-RU" i="1" dirty="0" smtClean="0"/>
              <a:t>1433.и  да је била  </a:t>
            </a:r>
            <a:r>
              <a:rPr lang="ru-RU" i="1" dirty="0"/>
              <a:t>веома </a:t>
            </a:r>
            <a:r>
              <a:rPr lang="ru-RU" i="1" dirty="0" smtClean="0"/>
              <a:t>дубока.</a:t>
            </a:r>
          </a:p>
          <a:p>
            <a:r>
              <a:rPr lang="ru-RU" b="1" dirty="0" smtClean="0"/>
              <a:t>Пад Константинопоља</a:t>
            </a:r>
            <a:r>
              <a:rPr lang="en-US" b="1" dirty="0" smtClean="0"/>
              <a:t> 1453.</a:t>
            </a:r>
            <a:endParaRPr lang="sr-Cyrl-RS" b="1" dirty="0" smtClean="0"/>
          </a:p>
          <a:p>
            <a:r>
              <a:rPr lang="sr-Cyrl-RS" dirty="0" smtClean="0"/>
              <a:t>Током порачења 1560. године у Француској су најављени немири, уништење Рима и потоп.</a:t>
            </a:r>
            <a:endParaRPr lang="en-US" dirty="0"/>
          </a:p>
        </p:txBody>
      </p:sp>
      <p:pic>
        <p:nvPicPr>
          <p:cNvPr id="17412" name="Picture 4" descr="Siege of Constantinople"/>
          <p:cNvPicPr>
            <a:picLocks noChangeAspect="1" noChangeArrowheads="1"/>
          </p:cNvPicPr>
          <p:nvPr/>
        </p:nvPicPr>
        <p:blipFill>
          <a:blip r:embed="rId2"/>
          <a:srcRect/>
          <a:stretch>
            <a:fillRect/>
          </a:stretch>
        </p:blipFill>
        <p:spPr bwMode="auto">
          <a:xfrm>
            <a:off x="5562600" y="76200"/>
            <a:ext cx="3505200" cy="3165452"/>
          </a:xfrm>
          <a:prstGeom prst="rect">
            <a:avLst/>
          </a:prstGeom>
          <a:noFill/>
          <a:ln>
            <a:solidFill>
              <a:srgbClr val="FEBB14"/>
            </a:solidFill>
          </a:ln>
        </p:spPr>
      </p:pic>
      <p:sp>
        <p:nvSpPr>
          <p:cNvPr id="6" name="Rectangle 5"/>
          <p:cNvSpPr/>
          <p:nvPr/>
        </p:nvSpPr>
        <p:spPr>
          <a:xfrm>
            <a:off x="6172200" y="4191000"/>
            <a:ext cx="2743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smtClean="0">
                <a:solidFill>
                  <a:schemeClr val="tx1"/>
                </a:solidFill>
              </a:rPr>
              <a:t>У 18. веку после панике која је завладала током помрачења Сунца, први пут је реаговала црква и појаснила да је реч нормалној појави.</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rmAutofit/>
          </a:bodyPr>
          <a:lstStyle/>
          <a:p>
            <a:r>
              <a:rPr lang="sr-Cyrl-RS" b="1" dirty="0" smtClean="0"/>
              <a:t>ГЛАДНА ЧУДОВИШТА</a:t>
            </a:r>
            <a:endParaRPr lang="en-US" b="1" dirty="0"/>
          </a:p>
        </p:txBody>
      </p:sp>
      <p:sp>
        <p:nvSpPr>
          <p:cNvPr id="3" name="Content Placeholder 2"/>
          <p:cNvSpPr>
            <a:spLocks noGrp="1"/>
          </p:cNvSpPr>
          <p:nvPr>
            <p:ph idx="1"/>
          </p:nvPr>
        </p:nvSpPr>
        <p:spPr>
          <a:xfrm>
            <a:off x="0" y="1219200"/>
            <a:ext cx="6477000" cy="5181600"/>
          </a:xfrm>
        </p:spPr>
        <p:txBody>
          <a:bodyPr>
            <a:normAutofit fontScale="25000" lnSpcReduction="20000"/>
          </a:bodyPr>
          <a:lstStyle/>
          <a:p>
            <a:r>
              <a:rPr lang="ru-RU" sz="11200" b="1" dirty="0" smtClean="0"/>
              <a:t>Где је и ко  све утолио глад Сунцем?</a:t>
            </a:r>
          </a:p>
          <a:p>
            <a:r>
              <a:rPr lang="ru-RU" sz="11200" dirty="0" smtClean="0"/>
              <a:t>У Вијетнаму - џиновска жаба</a:t>
            </a:r>
          </a:p>
          <a:p>
            <a:r>
              <a:rPr lang="ru-RU" sz="11200" dirty="0" smtClean="0"/>
              <a:t>На полуострву Кореја-гладан пас </a:t>
            </a:r>
          </a:p>
          <a:p>
            <a:r>
              <a:rPr lang="ru-RU" sz="11200" dirty="0" smtClean="0"/>
              <a:t>Викинзи су веровали да вукови једу Сунце.</a:t>
            </a:r>
          </a:p>
          <a:p>
            <a:r>
              <a:rPr lang="sr-Cyrl-RS" sz="11200" dirty="0" smtClean="0"/>
              <a:t>Змај је прождирао Сунце код Индијанаца, Индонежана и Кинеза.</a:t>
            </a:r>
          </a:p>
          <a:p>
            <a:r>
              <a:rPr lang="sr-Cyrl-RS" sz="11200" dirty="0" smtClean="0"/>
              <a:t>У Сибиру су вампири прождирали Сунце</a:t>
            </a:r>
            <a:endParaRPr lang="ru-RU" sz="11200" dirty="0" smtClean="0"/>
          </a:p>
          <a:p>
            <a:endParaRPr lang="en-US" dirty="0"/>
          </a:p>
        </p:txBody>
      </p:sp>
      <p:pic>
        <p:nvPicPr>
          <p:cNvPr id="26626" name="Picture 2" descr="http://weirdthings.com/wp-content/uploads/2011/01/skitched-20110103-175739.jpg"/>
          <p:cNvPicPr>
            <a:picLocks noChangeAspect="1" noChangeArrowheads="1"/>
          </p:cNvPicPr>
          <p:nvPr/>
        </p:nvPicPr>
        <p:blipFill>
          <a:blip r:embed="rId2"/>
          <a:srcRect/>
          <a:stretch>
            <a:fillRect/>
          </a:stretch>
        </p:blipFill>
        <p:spPr bwMode="auto">
          <a:xfrm>
            <a:off x="6096000" y="4325815"/>
            <a:ext cx="3048000" cy="2532185"/>
          </a:xfrm>
          <a:prstGeom prst="rect">
            <a:avLst/>
          </a:prstGeom>
          <a:ln>
            <a:noFill/>
          </a:ln>
          <a:effectLst>
            <a:softEdge rad="112500"/>
          </a:effectLst>
        </p:spPr>
      </p:pic>
      <p:pic>
        <p:nvPicPr>
          <p:cNvPr id="26628" name="Picture 4" descr="http://stmedia.startribune.com/images/2abbe100413.jpg"/>
          <p:cNvPicPr>
            <a:picLocks noChangeAspect="1" noChangeArrowheads="1"/>
          </p:cNvPicPr>
          <p:nvPr/>
        </p:nvPicPr>
        <p:blipFill>
          <a:blip r:embed="rId3" cstate="screen"/>
          <a:srcRect/>
          <a:stretch>
            <a:fillRect/>
          </a:stretch>
        </p:blipFill>
        <p:spPr bwMode="auto">
          <a:xfrm>
            <a:off x="6629400" y="0"/>
            <a:ext cx="2514600" cy="4066451"/>
          </a:xfrm>
          <a:prstGeom prst="rect">
            <a:avLst/>
          </a:prstGeom>
          <a:ln>
            <a:noFill/>
          </a:ln>
          <a:effectLst>
            <a:softEdge rad="112500"/>
          </a:effectLst>
        </p:spPr>
      </p:pic>
      <p:pic>
        <p:nvPicPr>
          <p:cNvPr id="6" name="Picture 5" descr="http://www.abload.de/img/unbenannt-14g4q4i.jpg"/>
          <p:cNvPicPr/>
          <p:nvPr/>
        </p:nvPicPr>
        <p:blipFill>
          <a:blip r:embed="rId4" cstate="screen"/>
          <a:srcRect/>
          <a:stretch>
            <a:fillRect/>
          </a:stretch>
        </p:blipFill>
        <p:spPr bwMode="auto">
          <a:xfrm>
            <a:off x="2819400" y="4572000"/>
            <a:ext cx="30480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sr-Cyrl-RS" b="1" dirty="0" smtClean="0"/>
              <a:t>Прождрљива змија</a:t>
            </a:r>
            <a:endParaRPr lang="en-US" b="1" dirty="0"/>
          </a:p>
        </p:txBody>
      </p:sp>
      <p:sp>
        <p:nvSpPr>
          <p:cNvPr id="3" name="Content Placeholder 2"/>
          <p:cNvSpPr>
            <a:spLocks noGrp="1"/>
          </p:cNvSpPr>
          <p:nvPr>
            <p:ph idx="1"/>
          </p:nvPr>
        </p:nvSpPr>
        <p:spPr>
          <a:xfrm>
            <a:off x="152400" y="1447800"/>
            <a:ext cx="3124200" cy="5410200"/>
          </a:xfrm>
        </p:spPr>
        <p:txBody>
          <a:bodyPr>
            <a:normAutofit fontScale="77500" lnSpcReduction="20000"/>
          </a:bodyPr>
          <a:lstStyle/>
          <a:p>
            <a:r>
              <a:rPr lang="sr-Cyrl-RS" b="1" dirty="0" smtClean="0"/>
              <a:t>Помрачење Сунца у древном Египту је резултат борбе змије Апоп и сина бога Сунца- Ра.</a:t>
            </a:r>
          </a:p>
          <a:p>
            <a:r>
              <a:rPr lang="sr-Cyrl-RS" b="1" dirty="0" smtClean="0"/>
              <a:t>Апоп побеђује а фараон,као потомак бога Сунца, обилази око храма посвећеног Озирису све док помрачење не прође.</a:t>
            </a:r>
          </a:p>
          <a:p>
            <a:endParaRPr lang="en-US" dirty="0"/>
          </a:p>
        </p:txBody>
      </p:sp>
      <p:pic>
        <p:nvPicPr>
          <p:cNvPr id="4" name="Picture 2" descr="http://image.sciencesource.com/preview/3F8576-Ancient-Egyptians-and-Solar-Eclipse.jpg"/>
          <p:cNvPicPr>
            <a:picLocks noChangeAspect="1" noChangeArrowheads="1"/>
          </p:cNvPicPr>
          <p:nvPr/>
        </p:nvPicPr>
        <p:blipFill>
          <a:blip r:embed="rId2"/>
          <a:srcRect/>
          <a:stretch>
            <a:fillRect/>
          </a:stretch>
        </p:blipFill>
        <p:spPr bwMode="auto">
          <a:xfrm>
            <a:off x="3352800" y="3049555"/>
            <a:ext cx="5715000" cy="3732246"/>
          </a:xfrm>
          <a:prstGeom prst="rect">
            <a:avLst/>
          </a:prstGeom>
          <a:noFill/>
          <a:ln>
            <a:solidFill>
              <a:srgbClr val="0070C0"/>
            </a:solidFill>
          </a:ln>
        </p:spPr>
      </p:pic>
      <p:pic>
        <p:nvPicPr>
          <p:cNvPr id="5" name="Picture 3" descr="C:\Users\Laptop\Desktop\cat-ra- SIN BOGA SUNCA I apep.jpg"/>
          <p:cNvPicPr>
            <a:picLocks noChangeAspect="1" noChangeArrowheads="1"/>
          </p:cNvPicPr>
          <p:nvPr/>
        </p:nvPicPr>
        <p:blipFill>
          <a:blip r:embed="rId3"/>
          <a:srcRect/>
          <a:stretch>
            <a:fillRect/>
          </a:stretch>
        </p:blipFill>
        <p:spPr bwMode="auto">
          <a:xfrm>
            <a:off x="6019800" y="19538"/>
            <a:ext cx="3048000" cy="3028462"/>
          </a:xfrm>
          <a:prstGeom prst="rect">
            <a:avLst/>
          </a:prstGeom>
          <a:noFill/>
          <a:ln>
            <a:solidFill>
              <a:srgbClr val="FEBB14"/>
            </a:solidFill>
          </a:ln>
        </p:spPr>
      </p:pic>
      <p:sp>
        <p:nvSpPr>
          <p:cNvPr id="6" name="Rectangle 5"/>
          <p:cNvSpPr/>
          <p:nvPr/>
        </p:nvSpPr>
        <p:spPr>
          <a:xfrm>
            <a:off x="3429000" y="2057400"/>
            <a:ext cx="2590800" cy="99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smtClean="0">
                <a:solidFill>
                  <a:schemeClr val="tx1"/>
                </a:solidFill>
              </a:rPr>
              <a:t>Кат –ра , син бога Ра брани  Сунце од Апопа</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048000" cy="1401762"/>
          </a:xfrm>
        </p:spPr>
        <p:txBody>
          <a:bodyPr>
            <a:normAutofit fontScale="90000"/>
          </a:bodyPr>
          <a:lstStyle/>
          <a:p>
            <a:r>
              <a:rPr lang="sr-Cyrl-RS" b="1" dirty="0" smtClean="0"/>
              <a:t>ИНДИЈСКИ РАХУ</a:t>
            </a:r>
            <a:endParaRPr lang="en-US" b="1" dirty="0"/>
          </a:p>
        </p:txBody>
      </p:sp>
      <p:sp>
        <p:nvSpPr>
          <p:cNvPr id="3" name="Content Placeholder 2"/>
          <p:cNvSpPr>
            <a:spLocks noGrp="1"/>
          </p:cNvSpPr>
          <p:nvPr>
            <p:ph idx="1"/>
          </p:nvPr>
        </p:nvSpPr>
        <p:spPr>
          <a:xfrm>
            <a:off x="0" y="2514600"/>
            <a:ext cx="5029200" cy="4191000"/>
          </a:xfrm>
        </p:spPr>
        <p:txBody>
          <a:bodyPr>
            <a:normAutofit fontScale="25000" lnSpcReduction="20000"/>
          </a:bodyPr>
          <a:lstStyle/>
          <a:p>
            <a:r>
              <a:rPr lang="ru-RU" sz="9600" b="1" dirty="0" smtClean="0"/>
              <a:t>По Индијској митологији помрачење настаје  када божанство  Раху </a:t>
            </a:r>
          </a:p>
          <a:p>
            <a:pPr>
              <a:buNone/>
            </a:pPr>
            <a:r>
              <a:rPr lang="ru-RU" sz="9600" b="1" dirty="0" smtClean="0"/>
              <a:t>     прогута и Сунце и Месец.</a:t>
            </a:r>
          </a:p>
          <a:p>
            <a:pPr>
              <a:buNone/>
            </a:pPr>
            <a:r>
              <a:rPr lang="ru-RU" sz="9600" b="1" dirty="0" smtClean="0"/>
              <a:t>     Божанство  је наљутило остале богове због чега је обезглављено. Глава му одлети на небо и прогута Сунце.  </a:t>
            </a:r>
          </a:p>
          <a:p>
            <a:pPr>
              <a:buNone/>
            </a:pPr>
            <a:r>
              <a:rPr lang="ru-RU" sz="9600" b="1" dirty="0" smtClean="0"/>
              <a:t>     Помрачење на санскриту се назива </a:t>
            </a:r>
            <a:r>
              <a:rPr lang="ru-RU" sz="9600" b="1" i="1" dirty="0" smtClean="0"/>
              <a:t>граханам</a:t>
            </a:r>
            <a:r>
              <a:rPr lang="ru-RU" sz="9600" b="1" dirty="0" smtClean="0"/>
              <a:t>.</a:t>
            </a:r>
          </a:p>
          <a:p>
            <a:pPr>
              <a:buNone/>
            </a:pPr>
            <a:endParaRPr lang="ru-RU" sz="9600" dirty="0" smtClean="0"/>
          </a:p>
          <a:p>
            <a:pPr>
              <a:buNone/>
            </a:pPr>
            <a:endParaRPr lang="ru-RU" sz="11200" dirty="0" smtClean="0"/>
          </a:p>
          <a:p>
            <a:pPr>
              <a:buNone/>
            </a:pPr>
            <a:r>
              <a:rPr lang="ru-RU" sz="9600" dirty="0" smtClean="0"/>
              <a:t/>
            </a:r>
            <a:br>
              <a:rPr lang="ru-RU" sz="9600" dirty="0" smtClean="0"/>
            </a:br>
            <a:r>
              <a:rPr lang="ru-RU" sz="9600" dirty="0" smtClean="0"/>
              <a:t/>
            </a:r>
            <a:br>
              <a:rPr lang="ru-RU" sz="9600"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en-US" dirty="0"/>
          </a:p>
        </p:txBody>
      </p:sp>
      <p:pic>
        <p:nvPicPr>
          <p:cNvPr id="17410" name="Picture 2" descr="http://upload.wikimedia.org/wikipedia/commons/9/9a/God_Vishnu_cut_the_head_of_Rahu_with_disk.jpg"/>
          <p:cNvPicPr>
            <a:picLocks noChangeAspect="1" noChangeArrowheads="1"/>
          </p:cNvPicPr>
          <p:nvPr/>
        </p:nvPicPr>
        <p:blipFill>
          <a:blip r:embed="rId2" cstate="print"/>
          <a:srcRect/>
          <a:stretch>
            <a:fillRect/>
          </a:stretch>
        </p:blipFill>
        <p:spPr bwMode="auto">
          <a:xfrm>
            <a:off x="5029200" y="152399"/>
            <a:ext cx="3959224" cy="5364793"/>
          </a:xfrm>
          <a:prstGeom prst="rect">
            <a:avLst/>
          </a:prstGeom>
          <a:noFill/>
          <a:ln>
            <a:solidFill>
              <a:srgbClr val="7030A0"/>
            </a:solidFill>
          </a:ln>
        </p:spPr>
      </p:pic>
      <p:pic>
        <p:nvPicPr>
          <p:cNvPr id="17412" name="Picture 4" descr="http://p-g-a.org/images/bali-rahu.jpg"/>
          <p:cNvPicPr>
            <a:picLocks noChangeAspect="1" noChangeArrowheads="1"/>
          </p:cNvPicPr>
          <p:nvPr/>
        </p:nvPicPr>
        <p:blipFill>
          <a:blip r:embed="rId3"/>
          <a:srcRect/>
          <a:stretch>
            <a:fillRect/>
          </a:stretch>
        </p:blipFill>
        <p:spPr bwMode="auto">
          <a:xfrm>
            <a:off x="3124200" y="20782"/>
            <a:ext cx="1828800" cy="2493818"/>
          </a:xfrm>
          <a:prstGeom prst="rect">
            <a:avLst/>
          </a:prstGeom>
          <a:ln>
            <a:noFill/>
          </a:ln>
          <a:effectLst>
            <a:softEdge rad="112500"/>
          </a:effectLst>
        </p:spPr>
      </p:pic>
      <p:sp>
        <p:nvSpPr>
          <p:cNvPr id="8" name="Rectangle 7"/>
          <p:cNvSpPr/>
          <p:nvPr/>
        </p:nvSpPr>
        <p:spPr>
          <a:xfrm>
            <a:off x="5257800" y="55626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dirty="0" smtClean="0">
                <a:solidFill>
                  <a:schemeClr val="tx1"/>
                </a:solidFill>
              </a:rPr>
              <a:t>Вишну одсеца главу Раху својом Сударсхана чакром.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4572000" cy="5562600"/>
          </a:xfrm>
        </p:spPr>
        <p:txBody>
          <a:bodyPr>
            <a:noAutofit/>
          </a:bodyPr>
          <a:lstStyle/>
          <a:p>
            <a:pPr>
              <a:buNone/>
            </a:pPr>
            <a:r>
              <a:rPr lang="ru-RU" sz="2400" b="1" dirty="0" smtClean="0"/>
              <a:t>     У  Северној Америци припадници  индијанских племена су веровали да је огроман медвед започео борбу са Сунцем и одгризао му један део.</a:t>
            </a:r>
          </a:p>
          <a:p>
            <a:pPr>
              <a:buNone/>
            </a:pPr>
            <a:r>
              <a:rPr lang="ru-RU" sz="2400" b="1" dirty="0" smtClean="0"/>
              <a:t>    (Реч </a:t>
            </a:r>
            <a:r>
              <a:rPr lang="ru-RU" sz="2400" b="1" i="1" dirty="0" smtClean="0"/>
              <a:t>помо </a:t>
            </a:r>
            <a:r>
              <a:rPr lang="ru-RU" sz="2400" b="1" dirty="0" smtClean="0"/>
              <a:t>означава медведа и Сунце.)</a:t>
            </a:r>
          </a:p>
          <a:p>
            <a:pPr>
              <a:buNone/>
            </a:pPr>
            <a:r>
              <a:rPr lang="ru-RU" sz="2400" b="1" dirty="0" smtClean="0"/>
              <a:t>    Племе Серано, верује да су  помрачења изазвали духови мртвих покушавајући да поједу Сунце. </a:t>
            </a:r>
          </a:p>
          <a:p>
            <a:pPr>
              <a:buNone/>
            </a:pPr>
            <a:r>
              <a:rPr lang="ru-RU" sz="2400" dirty="0" smtClean="0"/>
              <a:t/>
            </a:r>
            <a:br>
              <a:rPr lang="ru-RU" sz="2400" dirty="0" smtClean="0"/>
            </a:br>
            <a:endParaRPr lang="en-US" sz="2400" dirty="0"/>
          </a:p>
        </p:txBody>
      </p:sp>
      <p:sp>
        <p:nvSpPr>
          <p:cNvPr id="4" name="Rectangle 3"/>
          <p:cNvSpPr/>
          <p:nvPr/>
        </p:nvSpPr>
        <p:spPr>
          <a:xfrm>
            <a:off x="4648200" y="2133600"/>
            <a:ext cx="4038600"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2400" dirty="0" smtClean="0"/>
              <a:t> </a:t>
            </a:r>
            <a:r>
              <a:rPr lang="ru-RU" sz="2400" b="1" dirty="0" smtClean="0">
                <a:solidFill>
                  <a:schemeClr val="tx1"/>
                </a:solidFill>
              </a:rPr>
              <a:t>Инуит фолклор- Сунце и Месец су богови који током помрачења силазе на земљу да виде како народ живи.</a:t>
            </a:r>
          </a:p>
          <a:p>
            <a:pPr>
              <a:buNone/>
            </a:pPr>
            <a:r>
              <a:rPr lang="ru-RU" b="1" dirty="0" smtClean="0">
                <a:solidFill>
                  <a:schemeClr val="tx1"/>
                </a:solidFill>
              </a:rPr>
              <a:t> </a:t>
            </a:r>
            <a:endParaRPr lang="en-US" b="1" dirty="0">
              <a:solidFill>
                <a:schemeClr val="tx1"/>
              </a:solidFill>
            </a:endParaRPr>
          </a:p>
        </p:txBody>
      </p:sp>
      <p:pic>
        <p:nvPicPr>
          <p:cNvPr id="24579" name="Picture 3" descr="http://image.slidesharecdn.com/eclipses-140612010637-phpapp02/95/eclipses-4-638.jpg?cb=1402535234"/>
          <p:cNvPicPr>
            <a:picLocks noChangeAspect="1" noChangeArrowheads="1"/>
          </p:cNvPicPr>
          <p:nvPr/>
        </p:nvPicPr>
        <p:blipFill>
          <a:blip r:embed="rId2"/>
          <a:srcRect/>
          <a:stretch>
            <a:fillRect/>
          </a:stretch>
        </p:blipFill>
        <p:spPr bwMode="auto">
          <a:xfrm>
            <a:off x="6172200" y="76200"/>
            <a:ext cx="2819400" cy="2255520"/>
          </a:xfrm>
          <a:prstGeom prst="rect">
            <a:avLst/>
          </a:prstGeom>
          <a:ln>
            <a:noFill/>
          </a:ln>
          <a:effectLst>
            <a:softEdge rad="112500"/>
          </a:effectLst>
        </p:spPr>
      </p:pic>
      <p:sp>
        <p:nvSpPr>
          <p:cNvPr id="7" name="Rectangle 6"/>
          <p:cNvSpPr/>
          <p:nvPr/>
        </p:nvSpPr>
        <p:spPr>
          <a:xfrm>
            <a:off x="4648200" y="4419600"/>
            <a:ext cx="4343400" cy="2362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2000" b="1" dirty="0" smtClean="0">
                <a:solidFill>
                  <a:schemeClr val="tx1"/>
                </a:solidFill>
              </a:rPr>
              <a:t>Према фолклору племена Батамалиба, који живе у  Бенину и Тогоу у Африци,  Месец и Сунце су се жестоко борили. Једини начин да се спречи сукоб  је да људи на Земљи реше своје међусобне несугласице. </a:t>
            </a:r>
            <a:endParaRPr lang="en-US" sz="2000" b="1" dirty="0">
              <a:solidFill>
                <a:schemeClr val="tx1"/>
              </a:solidFill>
            </a:endParaRPr>
          </a:p>
        </p:txBody>
      </p:sp>
      <p:sp>
        <p:nvSpPr>
          <p:cNvPr id="6" name="Rectangle 5"/>
          <p:cNvSpPr/>
          <p:nvPr/>
        </p:nvSpPr>
        <p:spPr>
          <a:xfrm>
            <a:off x="76200" y="228600"/>
            <a:ext cx="6096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3600" b="1" dirty="0" smtClean="0">
                <a:solidFill>
                  <a:schemeClr val="tx1"/>
                </a:solidFill>
              </a:rPr>
              <a:t>Медвед и духови једу Сунце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038600" cy="1143000"/>
          </a:xfrm>
        </p:spPr>
        <p:txBody>
          <a:bodyPr>
            <a:normAutofit fontScale="90000"/>
          </a:bodyPr>
          <a:lstStyle/>
          <a:p>
            <a:r>
              <a:rPr lang="sr-Cyrl-RS" b="1" dirty="0" smtClean="0"/>
              <a:t>ЈАГУАР ПОЈЕО СУНЦЕ</a:t>
            </a:r>
            <a:endParaRPr lang="en-US" b="1" dirty="0"/>
          </a:p>
        </p:txBody>
      </p:sp>
      <p:sp>
        <p:nvSpPr>
          <p:cNvPr id="3" name="Content Placeholder 2"/>
          <p:cNvSpPr>
            <a:spLocks noGrp="1"/>
          </p:cNvSpPr>
          <p:nvPr>
            <p:ph idx="1"/>
          </p:nvPr>
        </p:nvSpPr>
        <p:spPr>
          <a:xfrm>
            <a:off x="152400" y="1524000"/>
            <a:ext cx="4267200" cy="5181600"/>
          </a:xfrm>
        </p:spPr>
        <p:txBody>
          <a:bodyPr>
            <a:normAutofit fontScale="92500" lnSpcReduction="20000"/>
          </a:bodyPr>
          <a:lstStyle/>
          <a:p>
            <a:r>
              <a:rPr lang="ru-RU" dirty="0" smtClean="0"/>
              <a:t>За народе са Анда помрачења су </a:t>
            </a:r>
          </a:p>
          <a:p>
            <a:pPr>
              <a:buNone/>
            </a:pPr>
            <a:r>
              <a:rPr lang="ru-RU" dirty="0" smtClean="0"/>
              <a:t>    била застрашујући догађаји!</a:t>
            </a:r>
          </a:p>
          <a:p>
            <a:r>
              <a:rPr lang="ru-RU" dirty="0" smtClean="0"/>
              <a:t>Врач би тада </a:t>
            </a:r>
          </a:p>
          <a:p>
            <a:pPr>
              <a:buNone/>
            </a:pPr>
            <a:r>
              <a:rPr lang="ru-RU" dirty="0" smtClean="0"/>
              <a:t>    одлучио да се боговима жртвује стока или дете </a:t>
            </a:r>
          </a:p>
          <a:p>
            <a:pPr>
              <a:buNone/>
            </a:pPr>
            <a:r>
              <a:rPr lang="ru-RU" dirty="0" smtClean="0"/>
              <a:t>   </a:t>
            </a:r>
            <a:r>
              <a:rPr lang="ru-RU" sz="2200" dirty="0" smtClean="0"/>
              <a:t> (</a:t>
            </a:r>
            <a:r>
              <a:rPr lang="ru-RU" sz="2600" dirty="0" smtClean="0"/>
              <a:t>код андских народа није било уобичајено да се приносе људске жртве</a:t>
            </a:r>
            <a:r>
              <a:rPr lang="ru-RU" sz="2200" dirty="0" smtClean="0"/>
              <a:t>)</a:t>
            </a:r>
            <a:r>
              <a:rPr lang="ru-RU" dirty="0" smtClean="0"/>
              <a:t>. </a:t>
            </a:r>
          </a:p>
          <a:p>
            <a:pPr>
              <a:buNone/>
            </a:pPr>
            <a:r>
              <a:rPr lang="ru-RU" dirty="0" smtClean="0">
                <a:solidFill>
                  <a:srgbClr val="FF0000"/>
                </a:solidFill>
              </a:rPr>
              <a:t> </a:t>
            </a:r>
            <a:endParaRPr lang="ru-RU" dirty="0">
              <a:solidFill>
                <a:srgbClr val="FF0000"/>
              </a:solidFill>
            </a:endParaRPr>
          </a:p>
        </p:txBody>
      </p:sp>
      <p:pic>
        <p:nvPicPr>
          <p:cNvPr id="5" name="Picture 2" descr="http://www.bibliotecapleyades.net/imagenes_nazca/nazca16_14.jpg"/>
          <p:cNvPicPr>
            <a:picLocks noChangeAspect="1" noChangeArrowheads="1"/>
          </p:cNvPicPr>
          <p:nvPr/>
        </p:nvPicPr>
        <p:blipFill>
          <a:blip r:embed="rId2"/>
          <a:srcRect/>
          <a:stretch>
            <a:fillRect/>
          </a:stretch>
        </p:blipFill>
        <p:spPr bwMode="auto">
          <a:xfrm>
            <a:off x="3969608" y="0"/>
            <a:ext cx="5174392" cy="1914526"/>
          </a:xfrm>
          <a:prstGeom prst="rect">
            <a:avLst/>
          </a:prstGeom>
          <a:ln>
            <a:noFill/>
          </a:ln>
          <a:effectLst>
            <a:softEdge rad="112500"/>
          </a:effectLst>
        </p:spPr>
      </p:pic>
      <p:sp>
        <p:nvSpPr>
          <p:cNvPr id="6" name="Rectangle 5"/>
          <p:cNvSpPr/>
          <p:nvPr/>
        </p:nvSpPr>
        <p:spPr>
          <a:xfrm>
            <a:off x="3733800" y="1828800"/>
            <a:ext cx="5410200" cy="2286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Свештенице су биле у жалости а народ би постио.Јагуара који прождире Сунце ратници су плашили  виком, ударали у бубњеве, бацали копља према небу и шутирали псе да би завијали. </a:t>
            </a:r>
            <a:endParaRPr lang="en-US" sz="2400" b="1" dirty="0">
              <a:solidFill>
                <a:schemeClr val="tx1"/>
              </a:solidFill>
            </a:endParaRPr>
          </a:p>
        </p:txBody>
      </p:sp>
      <p:pic>
        <p:nvPicPr>
          <p:cNvPr id="20482" name="Picture 2" descr="http://www.sott.net/image/s9/180844/full/lunar_eclipse_myths_peru_78619.jpg"/>
          <p:cNvPicPr>
            <a:picLocks noChangeAspect="1" noChangeArrowheads="1"/>
          </p:cNvPicPr>
          <p:nvPr/>
        </p:nvPicPr>
        <p:blipFill>
          <a:blip r:embed="rId3" cstate="screen"/>
          <a:srcRect/>
          <a:stretch>
            <a:fillRect/>
          </a:stretch>
        </p:blipFill>
        <p:spPr bwMode="auto">
          <a:xfrm>
            <a:off x="5029200" y="4038600"/>
            <a:ext cx="4038600" cy="27475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sr-Cyrl-RS" dirty="0" smtClean="0"/>
              <a:t>ОБИЧАЈИ И ВЕРОВАЊА</a:t>
            </a:r>
            <a:endParaRPr lang="en-US" dirty="0"/>
          </a:p>
        </p:txBody>
      </p:sp>
      <p:sp>
        <p:nvSpPr>
          <p:cNvPr id="3" name="Content Placeholder 2"/>
          <p:cNvSpPr>
            <a:spLocks noGrp="1"/>
          </p:cNvSpPr>
          <p:nvPr>
            <p:ph idx="1"/>
          </p:nvPr>
        </p:nvSpPr>
        <p:spPr>
          <a:xfrm>
            <a:off x="0" y="1219200"/>
            <a:ext cx="8686800" cy="5638800"/>
          </a:xfrm>
        </p:spPr>
        <p:txBody>
          <a:bodyPr>
            <a:normAutofit fontScale="85000" lnSpcReduction="20000"/>
          </a:bodyPr>
          <a:lstStyle/>
          <a:p>
            <a:r>
              <a:rPr lang="sr-Cyrl-RS" dirty="0" smtClean="0"/>
              <a:t>Широм света се правила бука током соларног помрачења.</a:t>
            </a:r>
          </a:p>
          <a:p>
            <a:r>
              <a:rPr lang="sr-Cyrl-RS" dirty="0" smtClean="0"/>
              <a:t> Римљани су такође прихватили овај обичај </a:t>
            </a:r>
          </a:p>
          <a:p>
            <a:pPr>
              <a:buNone/>
            </a:pPr>
            <a:r>
              <a:rPr lang="sr-Cyrl-RS" dirty="0" smtClean="0"/>
              <a:t>    који је опстао у западној и средњој Европи до данашњих дана. У средњем веку католичка црква се жестоко противила овом “паганском веровању”.</a:t>
            </a:r>
            <a:endParaRPr lang="ru-RU" dirty="0" smtClean="0"/>
          </a:p>
          <a:p>
            <a:r>
              <a:rPr lang="ru-RU" dirty="0" smtClean="0"/>
              <a:t>Стари Грци су веровали да је помрачење сунца знак бесних богова и да је почетак катастрофа и уништавања</a:t>
            </a:r>
            <a:endParaRPr lang="sr-Cyrl-RS" dirty="0" smtClean="0"/>
          </a:p>
          <a:p>
            <a:r>
              <a:rPr lang="sr-Cyrl-RS" dirty="0" smtClean="0"/>
              <a:t>Атињани су након једног  помрачења 431. г одлучили да нападну Пелопонез.</a:t>
            </a:r>
            <a:endParaRPr lang="ru-RU" dirty="0" smtClean="0"/>
          </a:p>
          <a:p>
            <a:r>
              <a:rPr lang="sr-Cyrl-RS" dirty="0" smtClean="0"/>
              <a:t>У Месопотамији су прилоком помрачења палили бакље како би покушали поново да упале угашену звезду.</a:t>
            </a:r>
          </a:p>
          <a:p>
            <a:endParaRPr lang="ru-RU" dirty="0" smtClean="0"/>
          </a:p>
          <a:p>
            <a:endParaRPr lang="en-US" dirty="0"/>
          </a:p>
        </p:txBody>
      </p:sp>
      <p:pic>
        <p:nvPicPr>
          <p:cNvPr id="6" name="Picture 2" descr="https://s-media-cache-ak0.pinimg.com/236x/0f/37/86/0f37863287de07f32528fa2660d6749d.jpg"/>
          <p:cNvPicPr>
            <a:picLocks noChangeAspect="1" noChangeArrowheads="1"/>
          </p:cNvPicPr>
          <p:nvPr/>
        </p:nvPicPr>
        <p:blipFill>
          <a:blip r:embed="rId2"/>
          <a:srcRect/>
          <a:stretch>
            <a:fillRect/>
          </a:stretch>
        </p:blipFill>
        <p:spPr bwMode="auto">
          <a:xfrm>
            <a:off x="7391400" y="0"/>
            <a:ext cx="1600200" cy="23799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sr-Cyrl-RS" dirty="0" smtClean="0"/>
              <a:t>ОБИЧАЈИ И ВЕРОВАЊА</a:t>
            </a:r>
            <a:endParaRPr lang="en-US" dirty="0"/>
          </a:p>
        </p:txBody>
      </p:sp>
      <p:sp>
        <p:nvSpPr>
          <p:cNvPr id="3" name="Content Placeholder 2"/>
          <p:cNvSpPr>
            <a:spLocks noGrp="1"/>
          </p:cNvSpPr>
          <p:nvPr>
            <p:ph idx="1"/>
          </p:nvPr>
        </p:nvSpPr>
        <p:spPr>
          <a:xfrm>
            <a:off x="152400" y="1828800"/>
            <a:ext cx="8534400" cy="4800600"/>
          </a:xfrm>
        </p:spPr>
        <p:txBody>
          <a:bodyPr>
            <a:normAutofit fontScale="85000" lnSpcReduction="10000"/>
          </a:bodyPr>
          <a:lstStyle/>
          <a:p>
            <a:r>
              <a:rPr lang="ru-RU" dirty="0" smtClean="0"/>
              <a:t>Труднице Мексика и Латинске Америке носе светло црвене панталоне за које везују сигурносне игле. Сматра се да су жене Инка и Маја носиле сличну одећу  са појасом  причвршћеним црвеном стрелицом. </a:t>
            </a:r>
          </a:p>
          <a:p>
            <a:r>
              <a:rPr lang="ru-RU" dirty="0" smtClean="0"/>
              <a:t>У другим деловима света трудницама је забрањено да шију, сецкају поврће и лековито биље како се не би рађала деца са деформитетима.</a:t>
            </a:r>
          </a:p>
          <a:p>
            <a:r>
              <a:rPr lang="ru-RU" dirty="0" smtClean="0"/>
              <a:t> Труднице се упозоравају да остану унутар зидина иза затамњених прозора. Док траје појава нема шивења нити било каквог рада рукама. </a:t>
            </a:r>
            <a:endParaRPr lang="en-US" dirty="0"/>
          </a:p>
        </p:txBody>
      </p:sp>
      <p:pic>
        <p:nvPicPr>
          <p:cNvPr id="4" name="Picture 4" descr="http://www.buzzle.com/images/people/activities/pregnant-woman-reading-book.jpg"/>
          <p:cNvPicPr>
            <a:picLocks noChangeAspect="1" noChangeArrowheads="1"/>
          </p:cNvPicPr>
          <p:nvPr/>
        </p:nvPicPr>
        <p:blipFill>
          <a:blip r:embed="rId2" cstate="screen"/>
          <a:srcRect/>
          <a:stretch>
            <a:fillRect/>
          </a:stretch>
        </p:blipFill>
        <p:spPr bwMode="auto">
          <a:xfrm>
            <a:off x="7391400" y="228600"/>
            <a:ext cx="1649506" cy="17526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r>
              <a:rPr lang="sr-Cyrl-RS" dirty="0" smtClean="0"/>
              <a:t>ОБИЧАЈИ И ВЕРОВАЊА</a:t>
            </a:r>
            <a:endParaRPr lang="en-US" dirty="0"/>
          </a:p>
        </p:txBody>
      </p:sp>
      <p:sp>
        <p:nvSpPr>
          <p:cNvPr id="3" name="Content Placeholder 2"/>
          <p:cNvSpPr>
            <a:spLocks noGrp="1"/>
          </p:cNvSpPr>
          <p:nvPr>
            <p:ph idx="1"/>
          </p:nvPr>
        </p:nvSpPr>
        <p:spPr>
          <a:xfrm>
            <a:off x="0" y="1295400"/>
            <a:ext cx="5791200" cy="5486400"/>
          </a:xfrm>
        </p:spPr>
        <p:txBody>
          <a:bodyPr>
            <a:normAutofit fontScale="55000" lnSpcReduction="20000"/>
          </a:bodyPr>
          <a:lstStyle/>
          <a:p>
            <a:pPr>
              <a:buNone/>
            </a:pPr>
            <a:endParaRPr lang="ru-RU" sz="5500" dirty="0" smtClean="0"/>
          </a:p>
          <a:p>
            <a:r>
              <a:rPr lang="ru-RU" sz="5500" dirty="0" smtClean="0"/>
              <a:t>Хиндуси се купају  у Гангу чим почне помрачење, певајући у води обредне песме.</a:t>
            </a:r>
          </a:p>
          <a:p>
            <a:r>
              <a:rPr lang="ru-RU" sz="5500" dirty="0" smtClean="0"/>
              <a:t>Пожељно је давање милостиње у виду пшеничног брашна, пиринча, шећера и млека.</a:t>
            </a:r>
          </a:p>
          <a:p>
            <a:r>
              <a:rPr lang="ru-RU" sz="5500" dirty="0" smtClean="0"/>
              <a:t>Читање научних списа је строго забрањено док траје помрачење.</a:t>
            </a:r>
          </a:p>
          <a:p>
            <a:r>
              <a:rPr lang="ru-RU" sz="5500" dirty="0" smtClean="0"/>
              <a:t>Венчање и веридба се отказују у време помрачење.</a:t>
            </a:r>
          </a:p>
          <a:p>
            <a:endParaRPr lang="en-US" dirty="0" smtClean="0"/>
          </a:p>
        </p:txBody>
      </p:sp>
      <p:pic>
        <p:nvPicPr>
          <p:cNvPr id="33794" name="Picture 2" descr="http://media.indiatimes.in/media/content/2015/Apr/rtrit0z_1427960913.jpg"/>
          <p:cNvPicPr>
            <a:picLocks noChangeAspect="1" noChangeArrowheads="1"/>
          </p:cNvPicPr>
          <p:nvPr/>
        </p:nvPicPr>
        <p:blipFill>
          <a:blip r:embed="rId2" cstate="screen"/>
          <a:srcRect/>
          <a:stretch>
            <a:fillRect/>
          </a:stretch>
        </p:blipFill>
        <p:spPr bwMode="auto">
          <a:xfrm>
            <a:off x="5791200" y="1916049"/>
            <a:ext cx="3276600" cy="4865752"/>
          </a:xfrm>
          <a:prstGeom prst="rect">
            <a:avLst/>
          </a:prstGeom>
          <a:noFill/>
          <a:ln>
            <a:solidFill>
              <a:srgbClr val="FEBB14"/>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sr-Cyrl-RS" b="1" dirty="0" smtClean="0"/>
              <a:t>ПРАИСТОРИЈА</a:t>
            </a:r>
            <a:endParaRPr lang="en-US" b="1" dirty="0"/>
          </a:p>
        </p:txBody>
      </p:sp>
      <p:sp>
        <p:nvSpPr>
          <p:cNvPr id="3" name="Content Placeholder 2"/>
          <p:cNvSpPr>
            <a:spLocks noGrp="1"/>
          </p:cNvSpPr>
          <p:nvPr>
            <p:ph idx="1"/>
          </p:nvPr>
        </p:nvSpPr>
        <p:spPr>
          <a:xfrm>
            <a:off x="152400" y="1600200"/>
            <a:ext cx="8534400" cy="4953000"/>
          </a:xfrm>
        </p:spPr>
        <p:txBody>
          <a:bodyPr>
            <a:normAutofit fontScale="85000" lnSpcReduction="20000"/>
          </a:bodyPr>
          <a:lstStyle/>
          <a:p>
            <a:pPr fontAlgn="base"/>
            <a:r>
              <a:rPr lang="sr-Cyrl-RS" b="1" dirty="0" smtClean="0"/>
              <a:t>Наши преци нису разумели појаву </a:t>
            </a:r>
          </a:p>
          <a:p>
            <a:pPr fontAlgn="base">
              <a:buNone/>
            </a:pPr>
            <a:r>
              <a:rPr lang="sr-Cyrl-RS" b="1" dirty="0" smtClean="0"/>
              <a:t>     помрачења Сунца. У складу са</a:t>
            </a:r>
          </a:p>
          <a:p>
            <a:pPr fontAlgn="base">
              <a:buNone/>
            </a:pPr>
            <a:r>
              <a:rPr lang="sr-Cyrl-RS" b="1" dirty="0" smtClean="0"/>
              <a:t>     властитим окружењем и веровањем, тумачили су ову појаву на живописан начин.</a:t>
            </a:r>
            <a:r>
              <a:rPr lang="vi-VN" b="1" dirty="0" smtClean="0"/>
              <a:t> </a:t>
            </a:r>
            <a:endParaRPr lang="sr-Cyrl-RS" b="1" dirty="0" smtClean="0"/>
          </a:p>
          <a:p>
            <a:pPr fontAlgn="base"/>
            <a:r>
              <a:rPr lang="sr-Cyrl-RS" b="1" dirty="0" smtClean="0"/>
              <a:t>Замислите примитивног ловца како хода шумом у потрази за ситном дивљачи. Током трагања почињу се догађати чудне ствари око њега:птице су утихнуле, животиње се посакривале а небо почиње да тамни иако је средина дана. Наш предак са великим страхом посматра како Сунце прекрива црна сенка, крадући му неопходну светлост</a:t>
            </a:r>
            <a:r>
              <a:rPr lang="vi-VN" b="1" dirty="0" smtClean="0"/>
              <a:t> </a:t>
            </a:r>
            <a:r>
              <a:rPr lang="sr-Cyrl-RS" b="1" dirty="0" smtClean="0"/>
              <a:t> и топлоту.И када прође помрачење и сунце поново заблиста, зебња од непознатог у њему је и даље присутна. </a:t>
            </a:r>
            <a:endParaRPr lang="vi-VN" b="1" dirty="0" smtClean="0"/>
          </a:p>
        </p:txBody>
      </p:sp>
      <p:pic>
        <p:nvPicPr>
          <p:cNvPr id="29698" name="Picture 2" descr="http://sipl.technion.ac.il/~avi/texts/TheUltimateCathedral.files/image002.jpg"/>
          <p:cNvPicPr>
            <a:picLocks noChangeAspect="1" noChangeArrowheads="1"/>
          </p:cNvPicPr>
          <p:nvPr/>
        </p:nvPicPr>
        <p:blipFill>
          <a:blip r:embed="rId3"/>
          <a:srcRect/>
          <a:stretch>
            <a:fillRect/>
          </a:stretch>
        </p:blipFill>
        <p:spPr bwMode="auto">
          <a:xfrm>
            <a:off x="6248400" y="152400"/>
            <a:ext cx="2847975" cy="22383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600200"/>
          </a:xfrm>
        </p:spPr>
        <p:txBody>
          <a:bodyPr/>
          <a:lstStyle/>
          <a:p>
            <a:r>
              <a:rPr lang="sr-Cyrl-RS" dirty="0" smtClean="0"/>
              <a:t>Кинески јунак</a:t>
            </a:r>
            <a:r>
              <a:rPr lang="ru-RU" dirty="0" smtClean="0"/>
              <a:t> Хоуи је оборио девет сунаца    у делимичном помрачењу и тако спасио свет</a:t>
            </a:r>
            <a:endParaRPr lang="ru-RU" dirty="0"/>
          </a:p>
        </p:txBody>
      </p:sp>
      <p:pic>
        <p:nvPicPr>
          <p:cNvPr id="1028" name="Picture 4" descr="http://votemenot.com/upload/1323/13238.jpg"/>
          <p:cNvPicPr>
            <a:picLocks noChangeAspect="1" noChangeArrowheads="1"/>
          </p:cNvPicPr>
          <p:nvPr/>
        </p:nvPicPr>
        <p:blipFill>
          <a:blip r:embed="rId2"/>
          <a:srcRect/>
          <a:stretch>
            <a:fillRect/>
          </a:stretch>
        </p:blipFill>
        <p:spPr bwMode="auto">
          <a:xfrm>
            <a:off x="4495800" y="1752600"/>
            <a:ext cx="4460835" cy="2981325"/>
          </a:xfrm>
          <a:prstGeom prst="rect">
            <a:avLst/>
          </a:prstGeom>
          <a:solidFill>
            <a:schemeClr val="accent2"/>
          </a:solidFill>
          <a:ln>
            <a:solidFill>
              <a:srgbClr val="7030A0"/>
            </a:solidFill>
          </a:ln>
        </p:spPr>
      </p:pic>
      <p:pic>
        <p:nvPicPr>
          <p:cNvPr id="1030" name="Picture 6" descr="http://img.ezinemark.com/imagemanager2/files/30004252/2011/05/2011-05-21-10-03-19-1-the-10-suns-according-to-chinese-mythology.jpeg"/>
          <p:cNvPicPr>
            <a:picLocks noChangeAspect="1" noChangeArrowheads="1"/>
          </p:cNvPicPr>
          <p:nvPr/>
        </p:nvPicPr>
        <p:blipFill>
          <a:blip r:embed="rId3"/>
          <a:srcRect/>
          <a:stretch>
            <a:fillRect/>
          </a:stretch>
        </p:blipFill>
        <p:spPr bwMode="auto">
          <a:xfrm>
            <a:off x="152400" y="228600"/>
            <a:ext cx="4175297" cy="4010026"/>
          </a:xfrm>
          <a:prstGeom prst="rect">
            <a:avLst/>
          </a:prstGeom>
          <a:noFill/>
          <a:ln>
            <a:solidFill>
              <a:schemeClr val="tx2">
                <a:lumMod val="75000"/>
              </a:schemeClr>
            </a:solidFill>
          </a:ln>
        </p:spPr>
      </p:pic>
      <p:sp>
        <p:nvSpPr>
          <p:cNvPr id="5" name="Rectangle 4"/>
          <p:cNvSpPr/>
          <p:nvPr/>
        </p:nvSpPr>
        <p:spPr>
          <a:xfrm>
            <a:off x="4495800" y="304800"/>
            <a:ext cx="4648200" cy="584775"/>
          </a:xfrm>
          <a:prstGeom prst="rect">
            <a:avLst/>
          </a:prstGeom>
        </p:spPr>
        <p:txBody>
          <a:bodyPr wrap="square">
            <a:spAutoFit/>
          </a:bodyPr>
          <a:lstStyle/>
          <a:p>
            <a:r>
              <a:rPr lang="sr-Cyrl-RS" sz="3200" dirty="0" smtClean="0"/>
              <a:t>ОБИЧАЈИ  И ВЕРОВАЊА </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181600" cy="792162"/>
          </a:xfrm>
        </p:spPr>
        <p:txBody>
          <a:bodyPr>
            <a:normAutofit fontScale="90000"/>
          </a:bodyPr>
          <a:lstStyle/>
          <a:p>
            <a:r>
              <a:rPr lang="sr-Cyrl-RS" dirty="0" smtClean="0"/>
              <a:t>ОБИЧАЈИ И ВЕРОВАЊА</a:t>
            </a:r>
            <a:endParaRPr lang="en-US" b="1" dirty="0"/>
          </a:p>
        </p:txBody>
      </p:sp>
      <p:sp>
        <p:nvSpPr>
          <p:cNvPr id="3" name="Content Placeholder 2"/>
          <p:cNvSpPr>
            <a:spLocks noGrp="1"/>
          </p:cNvSpPr>
          <p:nvPr>
            <p:ph idx="1"/>
          </p:nvPr>
        </p:nvSpPr>
        <p:spPr>
          <a:xfrm>
            <a:off x="228600" y="990600"/>
            <a:ext cx="5029200" cy="5562600"/>
          </a:xfrm>
        </p:spPr>
        <p:txBody>
          <a:bodyPr>
            <a:normAutofit fontScale="85000" lnSpcReduction="20000"/>
          </a:bodyPr>
          <a:lstStyle/>
          <a:p>
            <a:r>
              <a:rPr lang="sr-Cyrl-RS" dirty="0" smtClean="0"/>
              <a:t>На Тахитију помрачење настаје када сунце Пади и месец Амарок воде љубав.  Такође сматрају да наведена појава може учинити живот лепшим.</a:t>
            </a:r>
          </a:p>
          <a:p>
            <a:r>
              <a:rPr lang="sr-Cyrl-RS" dirty="0" smtClean="0"/>
              <a:t>Народи  Африке, Азије и Јужне Америке сматрају да су Сунце и Месец у браку и да је помрачење последица свађе међу њима.</a:t>
            </a:r>
          </a:p>
          <a:p>
            <a:r>
              <a:rPr lang="sr-Cyrl-RS" dirty="0" smtClean="0"/>
              <a:t>У неким културама забрањено је вођење љубави за време помрачења како се не би рађала деца која су  “ физички и у души ружна”!</a:t>
            </a:r>
            <a:endParaRPr lang="ru-RU" dirty="0" smtClean="0"/>
          </a:p>
        </p:txBody>
      </p:sp>
      <p:pic>
        <p:nvPicPr>
          <p:cNvPr id="10242" name="Picture 2" descr="https://theyinfactor.files.wordpress.com/2014/03/alchemical-marriage-hieros-gamos-eclipse-solar-eclipse-lunar-eclipse.jpg?w=1280"/>
          <p:cNvPicPr>
            <a:picLocks noChangeAspect="1" noChangeArrowheads="1"/>
          </p:cNvPicPr>
          <p:nvPr/>
        </p:nvPicPr>
        <p:blipFill>
          <a:blip r:embed="rId2"/>
          <a:srcRect/>
          <a:stretch>
            <a:fillRect/>
          </a:stretch>
        </p:blipFill>
        <p:spPr bwMode="auto">
          <a:xfrm>
            <a:off x="6324600" y="76200"/>
            <a:ext cx="2743200" cy="3456432"/>
          </a:xfrm>
          <a:prstGeom prst="rect">
            <a:avLst/>
          </a:prstGeom>
          <a:ln>
            <a:noFill/>
          </a:ln>
          <a:effectLst>
            <a:softEdge rad="112500"/>
          </a:effectLst>
        </p:spPr>
      </p:pic>
      <p:pic>
        <p:nvPicPr>
          <p:cNvPr id="13314" name="Picture 2" descr="https://s-media-cache-ak0.pinimg.com/236x/3d/cb/42/3dcb427f44466b32c9a293a04021e247.jpg"/>
          <p:cNvPicPr>
            <a:picLocks noChangeAspect="1" noChangeArrowheads="1"/>
          </p:cNvPicPr>
          <p:nvPr/>
        </p:nvPicPr>
        <p:blipFill>
          <a:blip r:embed="rId3"/>
          <a:srcRect/>
          <a:stretch>
            <a:fillRect/>
          </a:stretch>
        </p:blipFill>
        <p:spPr bwMode="auto">
          <a:xfrm>
            <a:off x="5688154" y="3810000"/>
            <a:ext cx="2922446" cy="2934830"/>
          </a:xfrm>
          <a:prstGeom prst="hear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ОБИЧАЈИ И ВЕРОВАЊА</a:t>
            </a:r>
            <a:endParaRPr lang="en-US" dirty="0"/>
          </a:p>
        </p:txBody>
      </p:sp>
      <p:sp>
        <p:nvSpPr>
          <p:cNvPr id="3" name="Content Placeholder 2"/>
          <p:cNvSpPr>
            <a:spLocks noGrp="1"/>
          </p:cNvSpPr>
          <p:nvPr>
            <p:ph idx="1"/>
          </p:nvPr>
        </p:nvSpPr>
        <p:spPr>
          <a:xfrm>
            <a:off x="457200" y="1066801"/>
            <a:ext cx="8229600" cy="3581400"/>
          </a:xfrm>
        </p:spPr>
        <p:txBody>
          <a:bodyPr>
            <a:normAutofit fontScale="85000" lnSpcReduction="20000"/>
          </a:bodyPr>
          <a:lstStyle/>
          <a:p>
            <a:r>
              <a:rPr lang="ru-RU" dirty="0" smtClean="0"/>
              <a:t>У Јапану помрачење настаје када се богиња Аматерацу наљути на свог брата и повуче у пећину.</a:t>
            </a:r>
          </a:p>
          <a:p>
            <a:r>
              <a:rPr lang="ru-RU" dirty="0" smtClean="0"/>
              <a:t>Народ у Јапану током помрачења покривају бунаре како у њих не би пали отрови са неба. Свештеници носе око врата  амајлију са сјајним драгуљем како би надоместили светлост. У неким деловима ове острвске земље изазивани су пожари  како би  се осветлило небо.</a:t>
            </a:r>
          </a:p>
          <a:p>
            <a:pPr>
              <a:buNone/>
            </a:pPr>
            <a:r>
              <a:rPr lang="ru-RU" dirty="0" smtClean="0"/>
              <a:t/>
            </a:r>
            <a:br>
              <a:rPr lang="ru-RU" dirty="0" smtClean="0"/>
            </a:br>
            <a:endParaRPr lang="ru-RU" dirty="0" smtClean="0"/>
          </a:p>
          <a:p>
            <a:endParaRPr lang="en-US" dirty="0"/>
          </a:p>
        </p:txBody>
      </p:sp>
      <p:pic>
        <p:nvPicPr>
          <p:cNvPr id="4" name="Picture 2" descr="File:Amaterasu cave edit2.jpg"/>
          <p:cNvPicPr>
            <a:picLocks noChangeAspect="1" noChangeArrowheads="1"/>
          </p:cNvPicPr>
          <p:nvPr/>
        </p:nvPicPr>
        <p:blipFill>
          <a:blip r:embed="rId2"/>
          <a:srcRect/>
          <a:stretch>
            <a:fillRect/>
          </a:stretch>
        </p:blipFill>
        <p:spPr bwMode="auto">
          <a:xfrm>
            <a:off x="2933700" y="3924300"/>
            <a:ext cx="60579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lstStyle/>
          <a:p>
            <a:r>
              <a:rPr lang="sr-Cyrl-RS" dirty="0" smtClean="0"/>
              <a:t>СРБИЈА</a:t>
            </a:r>
            <a:endParaRPr lang="en-US" dirty="0"/>
          </a:p>
        </p:txBody>
      </p:sp>
      <p:sp>
        <p:nvSpPr>
          <p:cNvPr id="3" name="Content Placeholder 2"/>
          <p:cNvSpPr>
            <a:spLocks noGrp="1"/>
          </p:cNvSpPr>
          <p:nvPr>
            <p:ph idx="1"/>
          </p:nvPr>
        </p:nvSpPr>
        <p:spPr>
          <a:xfrm>
            <a:off x="228600" y="1981200"/>
            <a:ext cx="8458200" cy="4648200"/>
          </a:xfrm>
        </p:spPr>
        <p:txBody>
          <a:bodyPr>
            <a:normAutofit fontScale="77500" lnSpcReduction="20000"/>
          </a:bodyPr>
          <a:lstStyle/>
          <a:p>
            <a:r>
              <a:rPr lang="sr-Cyrl-RS" b="1" dirty="0" smtClean="0"/>
              <a:t>“На дан смрти краља Стефана Дечанског, 1335. помрачи се Сунце по целој земљи, десет цркава разрушише се до основе, а чудо и страх трајаху десет дана”.</a:t>
            </a:r>
          </a:p>
          <a:p>
            <a:r>
              <a:rPr lang="sr-Cyrl-RS" dirty="0" smtClean="0"/>
              <a:t>Овако је гласио један важан извештај у Дечанском летопису (Астрономија у старим српским рукописима Ненада Јанковића)</a:t>
            </a:r>
            <a:r>
              <a:rPr lang="en-US" dirty="0" smtClean="0"/>
              <a:t> </a:t>
            </a:r>
            <a:endParaRPr lang="sr-Cyrl-RS" dirty="0" smtClean="0"/>
          </a:p>
          <a:p>
            <a:r>
              <a:rPr lang="sr-Cyrl-RS" dirty="0" smtClean="0"/>
              <a:t>У летопису је начињена грешка због тога што 1335. године није било помрачења Сунца видљивог  из српских земаља.Помрачење се догодило раније 30. новембра 1331.г када је умро краљ.(Тачан датум смрти краља је 11. новембар али се сматра да је било уобичајено да се у то време небеске појаве везују за неке важне догађаје)</a:t>
            </a:r>
            <a:endParaRPr lang="en-US" dirty="0"/>
          </a:p>
        </p:txBody>
      </p:sp>
      <p:pic>
        <p:nvPicPr>
          <p:cNvPr id="4" name="Picture 3" descr="http://www.yuread.com/P/LitMed/Stephens_signature.jpg"/>
          <p:cNvPicPr/>
          <p:nvPr/>
        </p:nvPicPr>
        <p:blipFill>
          <a:blip r:embed="rId2"/>
          <a:srcRect/>
          <a:stretch>
            <a:fillRect/>
          </a:stretch>
        </p:blipFill>
        <p:spPr bwMode="auto">
          <a:xfrm>
            <a:off x="4953000" y="76200"/>
            <a:ext cx="4118610" cy="1837055"/>
          </a:xfrm>
          <a:prstGeom prst="rect">
            <a:avLst/>
          </a:prstGeom>
          <a:noFill/>
          <a:ln w="9525">
            <a:noFill/>
            <a:miter lim="800000"/>
            <a:headEnd/>
            <a:tailEnd/>
          </a:ln>
        </p:spPr>
      </p:pic>
      <p:pic>
        <p:nvPicPr>
          <p:cNvPr id="47106" name="Picture 2" descr="http://media.bskm.rs/2014/11/Sv.kralj-Stefan-De%C4%8Danski.jpg"/>
          <p:cNvPicPr>
            <a:picLocks noChangeAspect="1" noChangeArrowheads="1"/>
          </p:cNvPicPr>
          <p:nvPr/>
        </p:nvPicPr>
        <p:blipFill>
          <a:blip r:embed="rId3" cstate="screen"/>
          <a:srcRect/>
          <a:stretch>
            <a:fillRect/>
          </a:stretch>
        </p:blipFill>
        <p:spPr bwMode="auto">
          <a:xfrm>
            <a:off x="3491466" y="76199"/>
            <a:ext cx="1384448" cy="1905001"/>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1143000"/>
          </a:xfrm>
        </p:spPr>
        <p:txBody>
          <a:bodyPr>
            <a:normAutofit/>
          </a:bodyPr>
          <a:lstStyle/>
          <a:p>
            <a:r>
              <a:rPr lang="sr-Cyrl-RS" dirty="0" smtClean="0"/>
              <a:t>СРБИЈА</a:t>
            </a:r>
            <a:endParaRPr lang="en-US" dirty="0"/>
          </a:p>
        </p:txBody>
      </p:sp>
      <p:sp>
        <p:nvSpPr>
          <p:cNvPr id="3" name="Content Placeholder 2"/>
          <p:cNvSpPr>
            <a:spLocks noGrp="1"/>
          </p:cNvSpPr>
          <p:nvPr>
            <p:ph idx="1"/>
          </p:nvPr>
        </p:nvSpPr>
        <p:spPr>
          <a:xfrm>
            <a:off x="457200" y="1981200"/>
            <a:ext cx="8229600" cy="4724400"/>
          </a:xfrm>
        </p:spPr>
        <p:txBody>
          <a:bodyPr>
            <a:normAutofit fontScale="55000" lnSpcReduction="20000"/>
          </a:bodyPr>
          <a:lstStyle/>
          <a:p>
            <a:r>
              <a:rPr lang="sr-Cyrl-RS" sz="4400" b="1" dirty="0" smtClean="0"/>
              <a:t>Помрачење Сунца  за наш народ никада није био обичан догађај. Појава се посматрала као одраз у води.</a:t>
            </a:r>
          </a:p>
          <a:p>
            <a:r>
              <a:rPr lang="sr-Cyrl-RS" sz="4400" b="1" dirty="0" smtClean="0"/>
              <a:t>Традиционално су постојале разне немани које кидишу на Сунце.Због тога народ за ову појаву каже да се Сунце </a:t>
            </a:r>
            <a:r>
              <a:rPr lang="sr-Cyrl-RS" sz="4400" b="1" i="1" dirty="0" smtClean="0"/>
              <a:t>једе</a:t>
            </a:r>
            <a:r>
              <a:rPr lang="sr-Cyrl-RS" sz="4400" b="1" dirty="0" smtClean="0"/>
              <a:t>.</a:t>
            </a:r>
          </a:p>
          <a:p>
            <a:r>
              <a:rPr lang="sr-Cyrl-RS" sz="4400" b="1" dirty="0" smtClean="0"/>
              <a:t> Било је ту вукодлака, вештица, змија и ђавола. Нарочито су опасне але са две главе и шест прстију које се могу претворити у разне животиње и људе.</a:t>
            </a:r>
          </a:p>
          <a:p>
            <a:r>
              <a:rPr lang="sr-Cyrl-RS" sz="4400" b="1" dirty="0" smtClean="0"/>
              <a:t>Помрачење Сунца настаје када га леђима заклоне ђаволи док се бију.</a:t>
            </a:r>
          </a:p>
          <a:p>
            <a:r>
              <a:rPr lang="sr-Cyrl-RS" sz="4400" b="1" dirty="0" smtClean="0"/>
              <a:t>Сунце и Месец се туку и Месец надјача Сунце због чега се не види.</a:t>
            </a:r>
          </a:p>
          <a:p>
            <a:r>
              <a:rPr lang="sr-Cyrl-RS" sz="4400" b="1" dirty="0" smtClean="0"/>
              <a:t>Као  заштита од надолазећег зла пуцало се из пушака према Сунцу, прављена је галама, звонила су звона</a:t>
            </a:r>
          </a:p>
          <a:p>
            <a:endParaRPr lang="en-US" sz="4200" dirty="0" smtClean="0"/>
          </a:p>
          <a:p>
            <a:endParaRPr lang="en-US" sz="4200" dirty="0"/>
          </a:p>
        </p:txBody>
      </p:sp>
      <p:pic>
        <p:nvPicPr>
          <p:cNvPr id="9218" name="Picture 2" descr="Solar eclipse"/>
          <p:cNvPicPr>
            <a:picLocks noChangeAspect="1" noChangeArrowheads="1"/>
          </p:cNvPicPr>
          <p:nvPr/>
        </p:nvPicPr>
        <p:blipFill>
          <a:blip r:embed="rId2" cstate="screen"/>
          <a:srcRect/>
          <a:stretch>
            <a:fillRect/>
          </a:stretch>
        </p:blipFill>
        <p:spPr bwMode="auto">
          <a:xfrm>
            <a:off x="6477000" y="76200"/>
            <a:ext cx="2496379"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6553200" y="22860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1498</a:t>
            </a:r>
            <a:endParaRPr lang="en-US"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657600" cy="868362"/>
          </a:xfrm>
        </p:spPr>
        <p:txBody>
          <a:bodyPr/>
          <a:lstStyle/>
          <a:p>
            <a:r>
              <a:rPr lang="sr-Cyrl-RS" dirty="0" smtClean="0"/>
              <a:t>СРБИЈА</a:t>
            </a:r>
            <a:endParaRPr lang="en-US" dirty="0"/>
          </a:p>
        </p:txBody>
      </p:sp>
      <p:sp>
        <p:nvSpPr>
          <p:cNvPr id="3" name="Content Placeholder 2"/>
          <p:cNvSpPr>
            <a:spLocks noGrp="1"/>
          </p:cNvSpPr>
          <p:nvPr>
            <p:ph idx="1"/>
          </p:nvPr>
        </p:nvSpPr>
        <p:spPr>
          <a:xfrm>
            <a:off x="152400" y="990600"/>
            <a:ext cx="6858000" cy="5638800"/>
          </a:xfrm>
        </p:spPr>
        <p:txBody>
          <a:bodyPr>
            <a:normAutofit lnSpcReduction="10000"/>
          </a:bodyPr>
          <a:lstStyle/>
          <a:p>
            <a:r>
              <a:rPr lang="sr-Cyrl-RS" b="1" dirty="0" smtClean="0"/>
              <a:t>Помрачење Сунца најављује рат, устанак, болест (кугу), глад,..</a:t>
            </a:r>
          </a:p>
          <a:p>
            <a:r>
              <a:rPr lang="sr-Cyrl-RS" b="1" dirty="0" smtClean="0"/>
              <a:t>Помрачење Сунца је било зло за Србе а помрачење Месеца зло за Турке.</a:t>
            </a:r>
            <a:endParaRPr lang="en-US" dirty="0"/>
          </a:p>
          <a:p>
            <a:r>
              <a:rPr lang="sr-Cyrl-RS" dirty="0" smtClean="0"/>
              <a:t>Помрачење Сунца од </a:t>
            </a:r>
          </a:p>
          <a:p>
            <a:pPr>
              <a:buNone/>
            </a:pPr>
            <a:r>
              <a:rPr lang="sr-Cyrl-RS" dirty="0" smtClean="0"/>
              <a:t>   6. марта 1867. и 23. фебруара 1868. је у народу протумачено као предсказање смрти кнеза Михаила (убијен 10. јуна 1868.). </a:t>
            </a:r>
            <a:r>
              <a:rPr lang="en-US" dirty="0"/>
              <a:t/>
            </a:r>
            <a:br>
              <a:rPr lang="en-US" dirty="0"/>
            </a:br>
            <a:endParaRPr lang="en-US" dirty="0"/>
          </a:p>
          <a:p>
            <a:endParaRPr lang="en-US" dirty="0"/>
          </a:p>
        </p:txBody>
      </p:sp>
      <p:pic>
        <p:nvPicPr>
          <p:cNvPr id="11266" name="Picture 2" descr="http://upload.wikimedia.org/wikipedia/commons/d/d9/Mihailo_Obrenovi%C4%87_III.jpg"/>
          <p:cNvPicPr>
            <a:picLocks noChangeAspect="1" noChangeArrowheads="1"/>
          </p:cNvPicPr>
          <p:nvPr/>
        </p:nvPicPr>
        <p:blipFill>
          <a:blip r:embed="rId2" cstate="screen"/>
          <a:srcRect/>
          <a:stretch>
            <a:fillRect/>
          </a:stretch>
        </p:blipFill>
        <p:spPr bwMode="auto">
          <a:xfrm>
            <a:off x="6657975" y="76200"/>
            <a:ext cx="2409825" cy="3417257"/>
          </a:xfrm>
          <a:prstGeom prst="rect">
            <a:avLst/>
          </a:prstGeom>
          <a:noFill/>
          <a:ln>
            <a:solidFill>
              <a:srgbClr val="0070C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868362"/>
          </a:xfrm>
        </p:spPr>
        <p:txBody>
          <a:bodyPr>
            <a:normAutofit fontScale="90000"/>
          </a:bodyPr>
          <a:lstStyle/>
          <a:p>
            <a:r>
              <a:rPr lang="sr-Cyrl-RS" b="1" dirty="0" smtClean="0"/>
              <a:t>МОДЕРНА ВРЕМЕНА</a:t>
            </a:r>
            <a:endParaRPr lang="en-US" b="1" dirty="0"/>
          </a:p>
        </p:txBody>
      </p:sp>
      <p:sp>
        <p:nvSpPr>
          <p:cNvPr id="3" name="Content Placeholder 2"/>
          <p:cNvSpPr>
            <a:spLocks noGrp="1"/>
          </p:cNvSpPr>
          <p:nvPr>
            <p:ph idx="1"/>
          </p:nvPr>
        </p:nvSpPr>
        <p:spPr>
          <a:xfrm>
            <a:off x="228600" y="1219200"/>
            <a:ext cx="6858000" cy="5410200"/>
          </a:xfrm>
        </p:spPr>
        <p:txBody>
          <a:bodyPr>
            <a:normAutofit fontScale="92500" lnSpcReduction="20000"/>
          </a:bodyPr>
          <a:lstStyle/>
          <a:p>
            <a:r>
              <a:rPr lang="ru-RU" b="1" dirty="0" smtClean="0"/>
              <a:t>Нема научних доказа да </a:t>
            </a:r>
          </a:p>
          <a:p>
            <a:pPr>
              <a:buNone/>
            </a:pPr>
            <a:r>
              <a:rPr lang="ru-RU" b="1" dirty="0" smtClean="0"/>
              <a:t>    помрачења Сунца може </a:t>
            </a:r>
          </a:p>
          <a:p>
            <a:pPr>
              <a:buNone/>
            </a:pPr>
            <a:r>
              <a:rPr lang="ru-RU" b="1" dirty="0" smtClean="0"/>
              <a:t>    утицати на људско       </a:t>
            </a:r>
          </a:p>
          <a:p>
            <a:pPr>
              <a:buNone/>
            </a:pPr>
            <a:r>
              <a:rPr lang="ru-RU" b="1" dirty="0" smtClean="0"/>
              <a:t>    понашање, здравље или животну средину. </a:t>
            </a:r>
          </a:p>
          <a:p>
            <a:r>
              <a:rPr lang="ru-RU" b="1" dirty="0" smtClean="0"/>
              <a:t>У Италији се верује  да цвеће посађено у току помрачења Сунца је лепше и шареније.   </a:t>
            </a:r>
          </a:p>
          <a:p>
            <a:r>
              <a:rPr lang="sr-Cyrl-RS" b="1" dirty="0" smtClean="0"/>
              <a:t>Селфији представљају опасност зато што би људи могли доћи у искушење да дуже гледају сунце како би направили савршену фотографију.</a:t>
            </a:r>
            <a:endParaRPr lang="en-US" b="1" dirty="0"/>
          </a:p>
        </p:txBody>
      </p:sp>
      <p:pic>
        <p:nvPicPr>
          <p:cNvPr id="4" name="Picture 4" descr="http://cf.komonews.com/100115_eclipse_big_20.jpg"/>
          <p:cNvPicPr>
            <a:picLocks noChangeAspect="1" noChangeArrowheads="1"/>
          </p:cNvPicPr>
          <p:nvPr/>
        </p:nvPicPr>
        <p:blipFill>
          <a:blip r:embed="rId2" cstate="screen"/>
          <a:srcRect/>
          <a:stretch>
            <a:fillRect/>
          </a:stretch>
        </p:blipFill>
        <p:spPr bwMode="auto">
          <a:xfrm>
            <a:off x="5175454" y="76200"/>
            <a:ext cx="3915187" cy="2514600"/>
          </a:xfrm>
          <a:prstGeom prst="rect">
            <a:avLst/>
          </a:prstGeom>
          <a:noFill/>
        </p:spPr>
      </p:pic>
      <p:pic>
        <p:nvPicPr>
          <p:cNvPr id="7174" name="Picture 6" descr="http://images1.wikia.nocookie.net/__cb20130526134223/plantsvszombies/images/8/84/Sunflower-HQ.png"/>
          <p:cNvPicPr>
            <a:picLocks noChangeAspect="1" noChangeArrowheads="1"/>
          </p:cNvPicPr>
          <p:nvPr/>
        </p:nvPicPr>
        <p:blipFill>
          <a:blip r:embed="rId3"/>
          <a:srcRect/>
          <a:stretch>
            <a:fillRect/>
          </a:stretch>
        </p:blipFill>
        <p:spPr bwMode="auto">
          <a:xfrm>
            <a:off x="6696075" y="3429000"/>
            <a:ext cx="2447925" cy="27813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acewallpapershd.com/wp-content/uploads/2015/03/solar_eclipse_space_wallpaper_background_for_mobile.png"/>
          <p:cNvPicPr>
            <a:picLocks noChangeAspect="1" noChangeArrowheads="1"/>
          </p:cNvPicPr>
          <p:nvPr/>
        </p:nvPicPr>
        <p:blipFill>
          <a:blip r:embed="rId2"/>
          <a:srcRect/>
          <a:stretch>
            <a:fillRect/>
          </a:stretch>
        </p:blipFill>
        <p:spPr bwMode="auto">
          <a:xfrm>
            <a:off x="76200" y="38100"/>
            <a:ext cx="8991600" cy="6743700"/>
          </a:xfrm>
          <a:prstGeom prst="rect">
            <a:avLst/>
          </a:prstGeom>
          <a:noFill/>
          <a:ln w="38100">
            <a:solidFill>
              <a:srgbClr val="FFC000"/>
            </a:solidFill>
          </a:ln>
        </p:spPr>
      </p:pic>
      <p:sp>
        <p:nvSpPr>
          <p:cNvPr id="2" name="Title 1"/>
          <p:cNvSpPr>
            <a:spLocks noGrp="1"/>
          </p:cNvSpPr>
          <p:nvPr>
            <p:ph type="title"/>
          </p:nvPr>
        </p:nvSpPr>
        <p:spPr>
          <a:xfrm>
            <a:off x="228600" y="228600"/>
            <a:ext cx="8686800" cy="609600"/>
          </a:xfrm>
          <a:solidFill>
            <a:srgbClr val="002060"/>
          </a:solidFill>
          <a:ln>
            <a:solidFill>
              <a:srgbClr val="002060"/>
            </a:solidFill>
          </a:ln>
        </p:spPr>
        <p:txBody>
          <a:bodyPr>
            <a:normAutofit fontScale="90000"/>
          </a:bodyPr>
          <a:lstStyle/>
          <a:p>
            <a:r>
              <a:rPr lang="sr-Cyrl-RS" dirty="0" smtClean="0">
                <a:solidFill>
                  <a:srgbClr val="FF6600"/>
                </a:solidFill>
              </a:rPr>
              <a:t>ПОЛОЖАЈ СУНЦА, МЕСЕЦА И ЗЕМЉЕ</a:t>
            </a:r>
            <a:endParaRPr lang="en-US" dirty="0">
              <a:solidFill>
                <a:srgbClr val="FF6600"/>
              </a:solidFill>
            </a:endParaRPr>
          </a:p>
        </p:txBody>
      </p:sp>
      <p:pic>
        <p:nvPicPr>
          <p:cNvPr id="1030" name="Picture 6" descr="http://www.crystalinks.com/solar_eclipse72209.jpg"/>
          <p:cNvPicPr>
            <a:picLocks noChangeAspect="1" noChangeArrowheads="1"/>
          </p:cNvPicPr>
          <p:nvPr/>
        </p:nvPicPr>
        <p:blipFill>
          <a:blip r:embed="rId3"/>
          <a:srcRect/>
          <a:stretch>
            <a:fillRect/>
          </a:stretch>
        </p:blipFill>
        <p:spPr bwMode="auto">
          <a:xfrm>
            <a:off x="76199" y="5895168"/>
            <a:ext cx="5181601" cy="88663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3105835"/>
            <a:ext cx="4572000" cy="646331"/>
          </a:xfrm>
          <a:prstGeom prst="rect">
            <a:avLst/>
          </a:prstGeom>
        </p:spPr>
        <p:txBody>
          <a:bodyPr>
            <a:spAutoFit/>
          </a:bodyPr>
          <a:lstStyle/>
          <a:p>
            <a:r>
              <a:rPr lang="ru-RU" b="1" dirty="0" smtClean="0"/>
              <a:t>Свако ко гледа соларно помрачење мора заштитити очи.</a:t>
            </a:r>
            <a:r>
              <a:rPr lang="en-US" b="1" dirty="0" smtClean="0"/>
              <a:t> </a:t>
            </a:r>
            <a:endParaRPr lang="en-US" dirty="0"/>
          </a:p>
        </p:txBody>
      </p:sp>
      <p:sp>
        <p:nvSpPr>
          <p:cNvPr id="2" name="Title 1"/>
          <p:cNvSpPr>
            <a:spLocks noGrp="1"/>
          </p:cNvSpPr>
          <p:nvPr>
            <p:ph type="title"/>
          </p:nvPr>
        </p:nvSpPr>
        <p:spPr>
          <a:xfrm>
            <a:off x="4114800" y="6096000"/>
            <a:ext cx="4760913" cy="434975"/>
          </a:xfrm>
        </p:spPr>
        <p:txBody>
          <a:bodyPr>
            <a:normAutofit/>
          </a:bodyPr>
          <a:lstStyle/>
          <a:p>
            <a:r>
              <a:rPr lang="sr-Cyrl-RS" sz="2000" dirty="0" smtClean="0"/>
              <a:t>Презентацију припремила м.ивић</a:t>
            </a:r>
            <a:endParaRPr lang="en-US" sz="2000" dirty="0"/>
          </a:p>
        </p:txBody>
      </p:sp>
      <p:sp>
        <p:nvSpPr>
          <p:cNvPr id="3" name="Text Placeholder 2"/>
          <p:cNvSpPr>
            <a:spLocks noGrp="1"/>
          </p:cNvSpPr>
          <p:nvPr>
            <p:ph type="body" idx="1"/>
          </p:nvPr>
        </p:nvSpPr>
        <p:spPr>
          <a:xfrm>
            <a:off x="457200" y="5257800"/>
            <a:ext cx="4840287" cy="520700"/>
          </a:xfrm>
        </p:spPr>
        <p:txBody>
          <a:bodyPr>
            <a:noAutofit/>
          </a:bodyPr>
          <a:lstStyle/>
          <a:p>
            <a:r>
              <a:rPr lang="sr-Cyrl-RS" sz="3600" i="1" dirty="0" smtClean="0">
                <a:solidFill>
                  <a:schemeClr val="tx1"/>
                </a:solidFill>
              </a:rPr>
              <a:t>Хвала на пажњи!</a:t>
            </a:r>
            <a:endParaRPr lang="en-US" sz="3600" i="1" dirty="0">
              <a:solidFill>
                <a:schemeClr val="tx1"/>
              </a:solidFill>
            </a:endParaRPr>
          </a:p>
        </p:txBody>
      </p:sp>
      <p:pic>
        <p:nvPicPr>
          <p:cNvPr id="4" name="Picture 2" descr="http://news.nationalgeographic.com/content/dam/news/photos/000/730/73045.jpg"/>
          <p:cNvPicPr>
            <a:picLocks noChangeAspect="1" noChangeArrowheads="1"/>
          </p:cNvPicPr>
          <p:nvPr/>
        </p:nvPicPr>
        <p:blipFill>
          <a:blip r:embed="rId2" cstate="screen"/>
          <a:srcRect/>
          <a:stretch>
            <a:fillRect/>
          </a:stretch>
        </p:blipFill>
        <p:spPr bwMode="auto">
          <a:xfrm>
            <a:off x="1905000" y="228600"/>
            <a:ext cx="6790602"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rot="363641" flipH="1">
            <a:off x="2037906" y="3616931"/>
            <a:ext cx="59210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solidFill>
                  <a:srgbClr val="FFFF00"/>
                </a:solidFill>
              </a:rPr>
              <a:t>Свако ко гледа соларно помрачење мора заштитити очи.</a:t>
            </a:r>
            <a:r>
              <a:rPr lang="en-US" sz="2800" b="1" i="1" dirty="0" smtClean="0">
                <a:solidFill>
                  <a:srgbClr val="FFFF00"/>
                </a:solidFill>
              </a:rPr>
              <a:t> </a:t>
            </a:r>
            <a:endParaRPr lang="en-US" sz="2800" i="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sr-Cyrl-RS" b="1" dirty="0" smtClean="0"/>
              <a:t>НАЈСТАРИЈИ ЦРТЕЖ ПОМРАЧЕЊА</a:t>
            </a:r>
            <a:endParaRPr lang="en-US" b="1" dirty="0"/>
          </a:p>
        </p:txBody>
      </p:sp>
      <p:sp>
        <p:nvSpPr>
          <p:cNvPr id="3" name="Content Placeholder 2"/>
          <p:cNvSpPr>
            <a:spLocks noGrp="1"/>
          </p:cNvSpPr>
          <p:nvPr>
            <p:ph idx="1"/>
          </p:nvPr>
        </p:nvSpPr>
        <p:spPr>
          <a:xfrm>
            <a:off x="0" y="1219200"/>
            <a:ext cx="4800600" cy="5638800"/>
          </a:xfrm>
        </p:spPr>
        <p:txBody>
          <a:bodyPr>
            <a:normAutofit fontScale="85000" lnSpcReduction="20000"/>
          </a:bodyPr>
          <a:lstStyle/>
          <a:p>
            <a:r>
              <a:rPr lang="sr-Cyrl-RS" b="1" dirty="0" smtClean="0"/>
              <a:t>Најстарији цртеж помрачења Сунца у  Ирској пронађен међу остацима насеља из Каменог доба од пре 5355 година, представљен је јавности марта 2015. г (западно од  места </a:t>
            </a:r>
            <a:r>
              <a:rPr lang="en-US" b="1" dirty="0" err="1" smtClean="0"/>
              <a:t>Loughcrew</a:t>
            </a:r>
            <a:r>
              <a:rPr lang="sr-Cyrl-RS" b="1" dirty="0" smtClean="0"/>
              <a:t>)</a:t>
            </a:r>
          </a:p>
          <a:p>
            <a:r>
              <a:rPr lang="ru-RU" b="1" dirty="0" smtClean="0"/>
              <a:t>Многи историчари верују </a:t>
            </a:r>
          </a:p>
          <a:p>
            <a:pPr>
              <a:buNone/>
            </a:pPr>
            <a:r>
              <a:rPr lang="ru-RU" b="1" dirty="0" smtClean="0"/>
              <a:t>    да су Келти користили овај монолит  за предвиђање помрачења Сунца и тако створили "фестивал светла" као добродошлицу овој појави. </a:t>
            </a:r>
            <a:endParaRPr lang="en-US" b="1" dirty="0"/>
          </a:p>
        </p:txBody>
      </p:sp>
      <p:pic>
        <p:nvPicPr>
          <p:cNvPr id="40962" name="Picture 2" descr="http://www.knowth.com/images-loughcrew/cairnl-stone.jpg"/>
          <p:cNvPicPr>
            <a:picLocks noChangeAspect="1" noChangeArrowheads="1"/>
          </p:cNvPicPr>
          <p:nvPr/>
        </p:nvPicPr>
        <p:blipFill>
          <a:blip r:embed="rId2"/>
          <a:srcRect/>
          <a:stretch>
            <a:fillRect/>
          </a:stretch>
        </p:blipFill>
        <p:spPr bwMode="auto">
          <a:xfrm>
            <a:off x="4648200" y="1295400"/>
            <a:ext cx="4416687" cy="2971800"/>
          </a:xfrm>
          <a:prstGeom prst="rect">
            <a:avLst/>
          </a:prstGeom>
          <a:solidFill>
            <a:schemeClr val="accent2"/>
          </a:solidFill>
        </p:spPr>
      </p:pic>
      <p:pic>
        <p:nvPicPr>
          <p:cNvPr id="40964" name="Picture 4" descr="Loughcrew Cairn L"/>
          <p:cNvPicPr>
            <a:picLocks noChangeAspect="1" noChangeArrowheads="1"/>
          </p:cNvPicPr>
          <p:nvPr/>
        </p:nvPicPr>
        <p:blipFill>
          <a:blip r:embed="rId3" cstate="screen"/>
          <a:srcRect/>
          <a:stretch>
            <a:fillRect/>
          </a:stretch>
        </p:blipFill>
        <p:spPr bwMode="auto">
          <a:xfrm>
            <a:off x="4601950" y="4419601"/>
            <a:ext cx="4465850" cy="2362200"/>
          </a:xfrm>
          <a:prstGeom prst="rect">
            <a:avLst/>
          </a:prstGeom>
          <a:noFill/>
          <a:ln>
            <a:solidFill>
              <a:srgbClr val="FEBB14"/>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2544762"/>
          </a:xfrm>
        </p:spPr>
        <p:txBody>
          <a:bodyPr>
            <a:normAutofit fontScale="90000"/>
          </a:bodyPr>
          <a:lstStyle/>
          <a:p>
            <a:r>
              <a:rPr lang="sr-Cyrl-RS" b="1" dirty="0" smtClean="0"/>
              <a:t>ПИСАНИ ТРАГОВИ О ПОМРАЧЕЊУ СУНЦА</a:t>
            </a:r>
            <a:endParaRPr lang="en-US" b="1" dirty="0"/>
          </a:p>
        </p:txBody>
      </p:sp>
      <p:sp>
        <p:nvSpPr>
          <p:cNvPr id="3" name="Content Placeholder 2"/>
          <p:cNvSpPr>
            <a:spLocks noGrp="1"/>
          </p:cNvSpPr>
          <p:nvPr>
            <p:ph idx="1"/>
          </p:nvPr>
        </p:nvSpPr>
        <p:spPr>
          <a:xfrm>
            <a:off x="0" y="3124200"/>
            <a:ext cx="8839200" cy="3428999"/>
          </a:xfrm>
        </p:spPr>
        <p:txBody>
          <a:bodyPr>
            <a:normAutofit fontScale="92500" lnSpcReduction="20000"/>
          </a:bodyPr>
          <a:lstStyle/>
          <a:p>
            <a:r>
              <a:rPr lang="sr-Cyrl-RS" b="1" dirty="0" smtClean="0"/>
              <a:t>Писани трагови древних астронома сведоче о помрачењима Сунца у протеклих  2700.година</a:t>
            </a:r>
          </a:p>
          <a:p>
            <a:r>
              <a:rPr lang="sr-Cyrl-RS" b="1" dirty="0" smtClean="0"/>
              <a:t>Многе развијене цивилизације су имале успостављену осматрачку мрежу за праћење кретања небеских тела. Записи о помрачењу и њиховом предвиђању се налазе у текстовима старих цивилизација Асирије, Грчке, Египта, Кине, арапских и америчких народа.</a:t>
            </a:r>
            <a:endParaRPr lang="vi-VN" b="1" dirty="0" smtClean="0"/>
          </a:p>
          <a:p>
            <a:endParaRPr lang="en-US" dirty="0"/>
          </a:p>
        </p:txBody>
      </p:sp>
      <p:pic>
        <p:nvPicPr>
          <p:cNvPr id="31746" name="Picture 2" descr="http://www.prophecysociety.org/wordpress/wp-content/uploads/2012/05/nineveh-eclipse-in-book1-1024x565.jpg"/>
          <p:cNvPicPr>
            <a:picLocks noChangeAspect="1" noChangeArrowheads="1"/>
          </p:cNvPicPr>
          <p:nvPr/>
        </p:nvPicPr>
        <p:blipFill>
          <a:blip r:embed="rId2" cstate="screen"/>
          <a:srcRect/>
          <a:stretch>
            <a:fillRect/>
          </a:stretch>
        </p:blipFill>
        <p:spPr bwMode="auto">
          <a:xfrm>
            <a:off x="3657329" y="152400"/>
            <a:ext cx="5334271" cy="2943226"/>
          </a:xfrm>
          <a:prstGeom prst="rect">
            <a:avLst/>
          </a:prstGeom>
          <a:noFill/>
          <a:ln w="38100">
            <a:solidFill>
              <a:srgbClr val="FEBB14"/>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ЗАПИС О ПРВОМ ПОМРАЧЕЊУ СУНЦА</a:t>
            </a:r>
            <a:endParaRPr lang="en-US" dirty="0"/>
          </a:p>
        </p:txBody>
      </p:sp>
      <p:sp>
        <p:nvSpPr>
          <p:cNvPr id="3" name="Content Placeholder 2"/>
          <p:cNvSpPr>
            <a:spLocks noGrp="1"/>
          </p:cNvSpPr>
          <p:nvPr>
            <p:ph idx="1"/>
          </p:nvPr>
        </p:nvSpPr>
        <p:spPr>
          <a:xfrm>
            <a:off x="0" y="1447800"/>
            <a:ext cx="4724400" cy="5410200"/>
          </a:xfrm>
        </p:spPr>
        <p:txBody>
          <a:bodyPr>
            <a:normAutofit fontScale="40000" lnSpcReduction="20000"/>
          </a:bodyPr>
          <a:lstStyle/>
          <a:p>
            <a:r>
              <a:rPr lang="sr-Cyrl-RS" sz="6000" b="1" i="1" dirty="0" smtClean="0"/>
              <a:t>Најстарији запис у коме се помиње неко помрачење Сунца потиче из Кине</a:t>
            </a:r>
          </a:p>
          <a:p>
            <a:r>
              <a:rPr lang="sr-Cyrl-RS" sz="6000" b="1" dirty="0" smtClean="0"/>
              <a:t>Запис датира из 2159. године (по неким  ауторима из 2136.г) пре нове ере </a:t>
            </a:r>
          </a:p>
          <a:p>
            <a:r>
              <a:rPr lang="sr-Cyrl-RS" sz="6000" b="1" dirty="0" smtClean="0"/>
              <a:t>У запису стоји да  дворски астрономи Сји и Хе  нису предвидели помрачење Сунца  22. октобра због чега су осуђени на смрт и погубљени.</a:t>
            </a:r>
          </a:p>
          <a:p>
            <a:r>
              <a:rPr lang="sr-Cyrl-RS" sz="6000" b="1" dirty="0" smtClean="0"/>
              <a:t>Кинези су веровали да до појаве долази када гладни змај прогута Сунце</a:t>
            </a:r>
          </a:p>
          <a:p>
            <a:pPr>
              <a:buNone/>
            </a:pPr>
            <a:r>
              <a:rPr lang="en-US" sz="6000" b="1" dirty="0"/>
              <a:t> </a:t>
            </a:r>
            <a:endParaRPr lang="sr-Cyrl-RS" sz="6000" b="1" dirty="0" smtClean="0"/>
          </a:p>
          <a:p>
            <a:endParaRPr lang="en-US" b="1" dirty="0"/>
          </a:p>
          <a:p>
            <a:pPr>
              <a:buNone/>
            </a:pPr>
            <a:r>
              <a:rPr lang="en-US" dirty="0"/>
              <a:t>   </a:t>
            </a:r>
          </a:p>
          <a:p>
            <a:pPr>
              <a:buNone/>
            </a:pPr>
            <a:r>
              <a:rPr lang="en-US" dirty="0"/>
              <a:t>  </a:t>
            </a:r>
          </a:p>
        </p:txBody>
      </p:sp>
      <p:pic>
        <p:nvPicPr>
          <p:cNvPr id="4" name="Picture 3" descr="http://kaleidoscope.cultural-china.com/chinaWH/upload/upfiles/2009-07/02/more004037840efc3e92531b.jpg"/>
          <p:cNvPicPr/>
          <p:nvPr/>
        </p:nvPicPr>
        <p:blipFill>
          <a:blip r:embed="rId2"/>
          <a:srcRect/>
          <a:stretch>
            <a:fillRect/>
          </a:stretch>
        </p:blipFill>
        <p:spPr bwMode="auto">
          <a:xfrm>
            <a:off x="4667250" y="1752600"/>
            <a:ext cx="4476750" cy="3355340"/>
          </a:xfrm>
          <a:prstGeom prst="rect">
            <a:avLst/>
          </a:prstGeom>
          <a:ln>
            <a:noFill/>
          </a:ln>
          <a:effectLst>
            <a:softEdge rad="112500"/>
          </a:effectLst>
        </p:spPr>
      </p:pic>
      <p:sp>
        <p:nvSpPr>
          <p:cNvPr id="5" name="Rectangle 4"/>
          <p:cNvSpPr/>
          <p:nvPr/>
        </p:nvSpPr>
        <p:spPr>
          <a:xfrm>
            <a:off x="4343400" y="5257800"/>
            <a:ext cx="4724400" cy="1447800"/>
          </a:xfrm>
          <a:prstGeom prst="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tx1"/>
                </a:solidFill>
              </a:rPr>
              <a:t>За помрачење Сунца се веровало да има великог утицаја на земаљска збивања.</a:t>
            </a:r>
            <a:r>
              <a:rPr lang="en-US" sz="2400" b="1"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267200" cy="1143000"/>
          </a:xfrm>
        </p:spPr>
        <p:txBody>
          <a:bodyPr>
            <a:normAutofit fontScale="90000"/>
          </a:bodyPr>
          <a:lstStyle/>
          <a:p>
            <a:r>
              <a:rPr lang="sr-Cyrl-RS" b="1" dirty="0" smtClean="0"/>
              <a:t>КАДА ЈЕ ЗМАЈ ГЛАДАН?</a:t>
            </a:r>
            <a:endParaRPr lang="en-US" b="1" dirty="0"/>
          </a:p>
        </p:txBody>
      </p:sp>
      <p:sp>
        <p:nvSpPr>
          <p:cNvPr id="3" name="Content Placeholder 2"/>
          <p:cNvSpPr>
            <a:spLocks noGrp="1"/>
          </p:cNvSpPr>
          <p:nvPr>
            <p:ph idx="1"/>
          </p:nvPr>
        </p:nvSpPr>
        <p:spPr>
          <a:xfrm>
            <a:off x="0" y="1143000"/>
            <a:ext cx="5715000" cy="5486400"/>
          </a:xfrm>
        </p:spPr>
        <p:txBody>
          <a:bodyPr>
            <a:normAutofit fontScale="25000" lnSpcReduction="20000"/>
          </a:bodyPr>
          <a:lstStyle/>
          <a:p>
            <a:r>
              <a:rPr lang="sr-Cyrl-RS" sz="9600" b="1" dirty="0" smtClean="0"/>
              <a:t>Дворски астрономи нису могли знати када ће змај бити гладан  али су  из искуства могли знати да до појаве  не долази када је Месец пун, у првој или последњој четврти.</a:t>
            </a:r>
          </a:p>
          <a:p>
            <a:r>
              <a:rPr lang="sr-Cyrl-RS" sz="9600" b="1" dirty="0" smtClean="0"/>
              <a:t>Веровало се је цар  благовременим вршењем обреда могао  да спречи појаву и тако спречи  потенцијалне невоље које би снашле државу и народ.Да би на време обавио обреде морао је знати унапред када ће до помрачења Сунца доћи.</a:t>
            </a:r>
          </a:p>
          <a:p>
            <a:r>
              <a:rPr lang="sr-Cyrl-RS" sz="9600" b="1" dirty="0" smtClean="0"/>
              <a:t>У записима стоји да су дворски астрономи били пијани те тако нису упозорили цара на време како би и</a:t>
            </a:r>
            <a:r>
              <a:rPr lang="en-US" sz="9600" b="1" dirty="0" smtClean="0"/>
              <a:t> </a:t>
            </a:r>
            <a:r>
              <a:rPr lang="sr-Cyrl-RS" sz="9600" b="1" dirty="0" smtClean="0"/>
              <a:t>обавио потребне обреде.</a:t>
            </a:r>
          </a:p>
          <a:p>
            <a:r>
              <a:rPr lang="ru-RU" sz="9600" b="1" dirty="0"/>
              <a:t>К</a:t>
            </a:r>
            <a:r>
              <a:rPr lang="ru-RU" sz="9600" b="1" dirty="0" smtClean="0"/>
              <a:t>инеска реч Ши  за помрачење значи – </a:t>
            </a:r>
            <a:r>
              <a:rPr lang="ru-RU" sz="9600" b="1" i="1" dirty="0" smtClean="0"/>
              <a:t>јести</a:t>
            </a:r>
            <a:r>
              <a:rPr lang="ru-RU" sz="9600" b="1" dirty="0" smtClean="0"/>
              <a:t>! </a:t>
            </a:r>
            <a:endParaRPr lang="en-US" sz="9600" b="1" dirty="0" smtClean="0"/>
          </a:p>
          <a:p>
            <a:pPr>
              <a:buNone/>
            </a:pPr>
            <a:r>
              <a:rPr lang="en-US" sz="5000" b="1" dirty="0" smtClean="0"/>
              <a:t>   </a:t>
            </a:r>
          </a:p>
          <a:p>
            <a:pPr>
              <a:buNone/>
            </a:pPr>
            <a:r>
              <a:rPr lang="en-US" dirty="0" smtClean="0"/>
              <a:t>   </a:t>
            </a:r>
            <a:endParaRPr lang="en-US" dirty="0"/>
          </a:p>
        </p:txBody>
      </p:sp>
      <p:pic>
        <p:nvPicPr>
          <p:cNvPr id="5" name="Picture 4" descr="http://ilookchina.files.wordpress.com/2010/05/chinese_astronomer_16751.jpg"/>
          <p:cNvPicPr/>
          <p:nvPr/>
        </p:nvPicPr>
        <p:blipFill>
          <a:blip r:embed="rId2"/>
          <a:srcRect/>
          <a:stretch>
            <a:fillRect/>
          </a:stretch>
        </p:blipFill>
        <p:spPr bwMode="auto">
          <a:xfrm>
            <a:off x="5943600" y="2895600"/>
            <a:ext cx="2569845" cy="3743960"/>
          </a:xfrm>
          <a:prstGeom prst="rect">
            <a:avLst/>
          </a:prstGeom>
          <a:noFill/>
          <a:ln w="38100">
            <a:solidFill>
              <a:srgbClr val="002060"/>
            </a:solidFill>
            <a:miter lim="800000"/>
            <a:headEnd/>
            <a:tailEnd/>
          </a:ln>
        </p:spPr>
      </p:pic>
      <p:pic>
        <p:nvPicPr>
          <p:cNvPr id="18434" name="Picture 2" descr="http://drakinan.weebly.com/uploads/1/3/4/1/13418183/7189254_orig.jpg?494"/>
          <p:cNvPicPr>
            <a:picLocks noChangeAspect="1" noChangeArrowheads="1"/>
          </p:cNvPicPr>
          <p:nvPr/>
        </p:nvPicPr>
        <p:blipFill>
          <a:blip r:embed="rId3" cstate="screen"/>
          <a:srcRect/>
          <a:stretch>
            <a:fillRect/>
          </a:stretch>
        </p:blipFill>
        <p:spPr bwMode="auto">
          <a:xfrm>
            <a:off x="5638799" y="76199"/>
            <a:ext cx="3359741" cy="2514601"/>
          </a:xfrm>
          <a:prstGeom prst="rect">
            <a:avLst/>
          </a:prstGeom>
          <a:solidFill>
            <a:srgbClr val="FF0000"/>
          </a:solidFill>
          <a:ln w="38100">
            <a:solidFill>
              <a:srgbClr val="FF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b="1" dirty="0" smtClean="0"/>
              <a:t>ПОМРАЧЕЊЕ ЗАПИСАНО У БИБЛИЈИ</a:t>
            </a:r>
            <a:endParaRPr lang="en-US" b="1" dirty="0"/>
          </a:p>
        </p:txBody>
      </p:sp>
      <p:sp>
        <p:nvSpPr>
          <p:cNvPr id="3" name="Content Placeholder 2"/>
          <p:cNvSpPr>
            <a:spLocks noGrp="1"/>
          </p:cNvSpPr>
          <p:nvPr>
            <p:ph idx="1"/>
          </p:nvPr>
        </p:nvSpPr>
        <p:spPr>
          <a:xfrm>
            <a:off x="228600" y="1600200"/>
            <a:ext cx="4495800" cy="5257800"/>
          </a:xfrm>
        </p:spPr>
        <p:txBody>
          <a:bodyPr>
            <a:normAutofit fontScale="92500" lnSpcReduction="10000"/>
          </a:bodyPr>
          <a:lstStyle/>
          <a:p>
            <a:r>
              <a:rPr lang="sr-Cyrl-RS" b="1" dirty="0" smtClean="0"/>
              <a:t>Помрачење Сунца се помиње у Библији (књига </a:t>
            </a:r>
            <a:r>
              <a:rPr lang="sr-Cyrl-RS" b="1" i="1" dirty="0" smtClean="0"/>
              <a:t>Постање</a:t>
            </a:r>
            <a:r>
              <a:rPr lang="sr-Cyrl-RS" b="1" dirty="0" smtClean="0"/>
              <a:t> описује путовање Аврама у Ханан):</a:t>
            </a:r>
          </a:p>
          <a:p>
            <a:pPr>
              <a:buNone/>
            </a:pPr>
            <a:r>
              <a:rPr lang="sr-Cyrl-RS" b="1" i="1" dirty="0" smtClean="0"/>
              <a:t>    ”И када Сунце је залазило....велики је пао мрак на њега”.</a:t>
            </a:r>
          </a:p>
          <a:p>
            <a:r>
              <a:rPr lang="sr-Cyrl-RS" b="1" dirty="0" smtClean="0"/>
              <a:t>Претпоставља се да је реч о помрачењу Сунца 9. маја 1533. пне.</a:t>
            </a:r>
            <a:endParaRPr lang="en-US" b="1" dirty="0"/>
          </a:p>
        </p:txBody>
      </p:sp>
      <p:pic>
        <p:nvPicPr>
          <p:cNvPr id="32770" name="Picture 2" descr="Abraham witnessed eclipse in Canaan"/>
          <p:cNvPicPr>
            <a:picLocks noChangeAspect="1" noChangeArrowheads="1"/>
          </p:cNvPicPr>
          <p:nvPr/>
        </p:nvPicPr>
        <p:blipFill>
          <a:blip r:embed="rId2"/>
          <a:srcRect/>
          <a:stretch>
            <a:fillRect/>
          </a:stretch>
        </p:blipFill>
        <p:spPr bwMode="auto">
          <a:xfrm>
            <a:off x="4609266" y="1371600"/>
            <a:ext cx="4458534" cy="3551276"/>
          </a:xfrm>
          <a:prstGeom prst="rect">
            <a:avLst/>
          </a:prstGeom>
          <a:noFill/>
          <a:ln>
            <a:solidFill>
              <a:srgbClr val="FEBB14"/>
            </a:solidFill>
          </a:ln>
        </p:spPr>
      </p:pic>
      <p:sp>
        <p:nvSpPr>
          <p:cNvPr id="5" name="Rectangle 4"/>
          <p:cNvSpPr/>
          <p:nvPr/>
        </p:nvSpPr>
        <p:spPr>
          <a:xfrm>
            <a:off x="4876800" y="4876800"/>
            <a:ext cx="4191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dirty="0" smtClean="0">
                <a:solidFill>
                  <a:schemeClr val="tx1"/>
                </a:solidFill>
              </a:rPr>
              <a:t>Путовање Аврама у Ханан</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sr-Cyrl-RS" b="1" dirty="0" smtClean="0"/>
              <a:t>ВАВИЛОН</a:t>
            </a:r>
            <a:endParaRPr lang="en-US" b="1" dirty="0"/>
          </a:p>
        </p:txBody>
      </p:sp>
      <p:sp>
        <p:nvSpPr>
          <p:cNvPr id="3" name="Content Placeholder 2"/>
          <p:cNvSpPr>
            <a:spLocks noGrp="1"/>
          </p:cNvSpPr>
          <p:nvPr>
            <p:ph idx="1"/>
          </p:nvPr>
        </p:nvSpPr>
        <p:spPr>
          <a:xfrm>
            <a:off x="0" y="1600200"/>
            <a:ext cx="5486400" cy="5257800"/>
          </a:xfrm>
        </p:spPr>
        <p:txBody>
          <a:bodyPr/>
          <a:lstStyle/>
          <a:p>
            <a:r>
              <a:rPr lang="ru-RU" b="1" dirty="0" smtClean="0"/>
              <a:t>Најраније потпуно помрачење је виђено  у Угариту 3. маја, 1375. пне</a:t>
            </a:r>
            <a:endParaRPr lang="en-US" b="1" dirty="0" smtClean="0"/>
          </a:p>
          <a:p>
            <a:r>
              <a:rPr lang="ru-RU" b="1" dirty="0"/>
              <a:t>Г</a:t>
            </a:r>
            <a:r>
              <a:rPr lang="ru-RU" b="1" dirty="0" smtClean="0"/>
              <a:t>линена таблица са листингом </a:t>
            </a:r>
            <a:r>
              <a:rPr lang="ru-RU" b="1" dirty="0"/>
              <a:t>помрачења између </a:t>
            </a:r>
            <a:r>
              <a:rPr lang="ru-RU" b="1" dirty="0" smtClean="0"/>
              <a:t>518. </a:t>
            </a:r>
            <a:r>
              <a:rPr lang="ru-RU" b="1" dirty="0"/>
              <a:t>и </a:t>
            </a:r>
            <a:r>
              <a:rPr lang="ru-RU" b="1" dirty="0" smtClean="0"/>
              <a:t>465. </a:t>
            </a:r>
            <a:r>
              <a:rPr lang="ru-RU" b="1" dirty="0"/>
              <a:t>пне) </a:t>
            </a:r>
            <a:endParaRPr lang="ru-RU" b="1" dirty="0" smtClean="0"/>
          </a:p>
        </p:txBody>
      </p:sp>
      <p:pic>
        <p:nvPicPr>
          <p:cNvPr id="34818" name="Picture 2" descr="http://sunearthday.nasa.gov/2006/images/locations_babylon1.jpg"/>
          <p:cNvPicPr>
            <a:picLocks noChangeAspect="1" noChangeArrowheads="1"/>
          </p:cNvPicPr>
          <p:nvPr/>
        </p:nvPicPr>
        <p:blipFill>
          <a:blip r:embed="rId2"/>
          <a:srcRect/>
          <a:stretch>
            <a:fillRect/>
          </a:stretch>
        </p:blipFill>
        <p:spPr bwMode="auto">
          <a:xfrm>
            <a:off x="5060648" y="3733801"/>
            <a:ext cx="3930952" cy="2971800"/>
          </a:xfrm>
          <a:prstGeom prst="rect">
            <a:avLst/>
          </a:prstGeom>
          <a:noFill/>
          <a:ln>
            <a:solidFill>
              <a:srgbClr val="FEBB14"/>
            </a:solidFill>
          </a:ln>
        </p:spPr>
      </p:pic>
      <p:pic>
        <p:nvPicPr>
          <p:cNvPr id="34820" name="Picture 4" descr="http://assyrianvoice.net/emagazine/wp-content/uploads/2006/02/ancient-assyrian-astronomy.jpg"/>
          <p:cNvPicPr>
            <a:picLocks noChangeAspect="1" noChangeArrowheads="1"/>
          </p:cNvPicPr>
          <p:nvPr/>
        </p:nvPicPr>
        <p:blipFill>
          <a:blip r:embed="rId3"/>
          <a:srcRect/>
          <a:stretch>
            <a:fillRect/>
          </a:stretch>
        </p:blipFill>
        <p:spPr bwMode="auto">
          <a:xfrm>
            <a:off x="5943600" y="76200"/>
            <a:ext cx="3124200" cy="3570516"/>
          </a:xfrm>
          <a:prstGeom prst="rect">
            <a:avLst/>
          </a:prstGeom>
          <a:noFill/>
          <a:ln>
            <a:solidFill>
              <a:srgbClr val="FEBB14"/>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181600" cy="792162"/>
          </a:xfrm>
        </p:spPr>
        <p:txBody>
          <a:bodyPr/>
          <a:lstStyle/>
          <a:p>
            <a:r>
              <a:rPr lang="sr-Cyrl-RS" dirty="0" smtClean="0"/>
              <a:t>ТАЛЕС ИЗ МИЛЕТА</a:t>
            </a:r>
            <a:endParaRPr lang="en-US" dirty="0"/>
          </a:p>
        </p:txBody>
      </p:sp>
      <p:sp>
        <p:nvSpPr>
          <p:cNvPr id="3" name="Content Placeholder 2"/>
          <p:cNvSpPr>
            <a:spLocks noGrp="1"/>
          </p:cNvSpPr>
          <p:nvPr>
            <p:ph idx="1"/>
          </p:nvPr>
        </p:nvSpPr>
        <p:spPr>
          <a:xfrm>
            <a:off x="0" y="685800"/>
            <a:ext cx="5715000" cy="6172200"/>
          </a:xfrm>
        </p:spPr>
        <p:txBody>
          <a:bodyPr>
            <a:normAutofit fontScale="25000" lnSpcReduction="20000"/>
          </a:bodyPr>
          <a:lstStyle/>
          <a:p>
            <a:r>
              <a:rPr lang="sr-Cyrl-RS" sz="9600" b="1" dirty="0" smtClean="0"/>
              <a:t>За Талеса из Милета (</a:t>
            </a:r>
            <a:r>
              <a:rPr lang="en-US" sz="9600" dirty="0" smtClean="0"/>
              <a:t> VI</a:t>
            </a:r>
            <a:r>
              <a:rPr lang="sr-Cyrl-RS" sz="9600" dirty="0" smtClean="0"/>
              <a:t> век пне)</a:t>
            </a:r>
            <a:r>
              <a:rPr lang="en-US" sz="9600" dirty="0" smtClean="0"/>
              <a:t> </a:t>
            </a:r>
            <a:r>
              <a:rPr lang="sr-Cyrl-RS" sz="9600" b="1" dirty="0" smtClean="0"/>
              <a:t>се говорило да је знао све. Важио је за најмудријег од свих седам хеленских мудраца.Астрономију је изучио код халдејских свештеника док је као млад путовао тада познатим светом. Халдејци су у то време били најбољи посматрачи неба и знали су како да израчунају датум помрачења  за период од хиљаду година.</a:t>
            </a:r>
          </a:p>
          <a:p>
            <a:r>
              <a:rPr lang="sr-Cyrl-RS" sz="9600" b="1" dirty="0" smtClean="0"/>
              <a:t>Талес је предвидео једно помрачење Сунца  28. маја 585.године.</a:t>
            </a:r>
          </a:p>
          <a:p>
            <a:r>
              <a:rPr lang="sr-Cyrl-RS" sz="9600" b="1" dirty="0" smtClean="0"/>
              <a:t>Помрачење се догодило у време</a:t>
            </a:r>
          </a:p>
          <a:p>
            <a:pPr>
              <a:buNone/>
            </a:pPr>
            <a:r>
              <a:rPr lang="sr-Cyrl-RS" sz="9600" b="1" dirty="0" smtClean="0"/>
              <a:t>     битке између Лидијаца и </a:t>
            </a:r>
          </a:p>
          <a:p>
            <a:pPr>
              <a:buNone/>
            </a:pPr>
            <a:r>
              <a:rPr lang="sr-Cyrl-RS" sz="9600" b="1" dirty="0" smtClean="0"/>
              <a:t>     Персијанаца . Нестанак Сунца је толико преплашило ратнике да су одмах склопили примирје.</a:t>
            </a:r>
            <a:r>
              <a:rPr lang="en-US" sz="9600" b="1" dirty="0"/>
              <a:t> </a:t>
            </a:r>
            <a:r>
              <a:rPr lang="sr-Cyrl-RS" sz="9600" b="1" dirty="0" smtClean="0"/>
              <a:t>Нажалост   примирје је трајало колико и помрачење Сунца!</a:t>
            </a:r>
            <a:r>
              <a:rPr lang="en-US" sz="9600" dirty="0"/>
              <a:t>   </a:t>
            </a:r>
          </a:p>
          <a:p>
            <a:pPr>
              <a:buNone/>
            </a:pPr>
            <a:r>
              <a:rPr lang="en-US" sz="9600" dirty="0"/>
              <a:t>        </a:t>
            </a:r>
            <a:r>
              <a:rPr lang="en-US" sz="7400" dirty="0"/>
              <a:t/>
            </a:r>
            <a:br>
              <a:rPr lang="en-US" sz="7400" dirty="0"/>
            </a:br>
            <a:r>
              <a:rPr lang="en-US" sz="7400" dirty="0"/>
              <a:t/>
            </a:r>
            <a:br>
              <a:rPr lang="en-US" sz="7400" dirty="0"/>
            </a:br>
            <a:r>
              <a:rPr lang="en-US" sz="7400" dirty="0"/>
              <a:t>   </a:t>
            </a:r>
            <a:endParaRPr lang="en-US" dirty="0"/>
          </a:p>
        </p:txBody>
      </p:sp>
      <p:pic>
        <p:nvPicPr>
          <p:cNvPr id="4" name="Picture 3" descr="http://static.astronomija.co.rs/nauke/istorija/Milet.jpg"/>
          <p:cNvPicPr/>
          <p:nvPr/>
        </p:nvPicPr>
        <p:blipFill>
          <a:blip r:embed="rId2"/>
          <a:srcRect/>
          <a:stretch>
            <a:fillRect/>
          </a:stretch>
        </p:blipFill>
        <p:spPr bwMode="auto">
          <a:xfrm>
            <a:off x="5410199" y="4648199"/>
            <a:ext cx="3657601" cy="2057401"/>
          </a:xfrm>
          <a:prstGeom prst="rect">
            <a:avLst/>
          </a:prstGeom>
          <a:noFill/>
          <a:ln w="9525">
            <a:solidFill>
              <a:srgbClr val="00B0F0"/>
            </a:solidFill>
            <a:miter lim="800000"/>
            <a:headEnd/>
            <a:tailEnd/>
          </a:ln>
        </p:spPr>
      </p:pic>
      <p:pic>
        <p:nvPicPr>
          <p:cNvPr id="19458" name="Picture 2" descr="http://www.portaldoastronomo.org/images/autotemas/tema_163_1199549358_1808844.jpg"/>
          <p:cNvPicPr>
            <a:picLocks noChangeAspect="1" noChangeArrowheads="1"/>
          </p:cNvPicPr>
          <p:nvPr/>
        </p:nvPicPr>
        <p:blipFill>
          <a:blip r:embed="rId3"/>
          <a:srcRect/>
          <a:stretch>
            <a:fillRect/>
          </a:stretch>
        </p:blipFill>
        <p:spPr bwMode="auto">
          <a:xfrm>
            <a:off x="6019800" y="228600"/>
            <a:ext cx="2895600" cy="4126232"/>
          </a:xfrm>
          <a:prstGeom prst="rect">
            <a:avLst/>
          </a:prstGeom>
          <a:noFill/>
          <a:ln>
            <a:solidFill>
              <a:srgbClr val="FEBB14"/>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1778</Words>
  <Application>Microsoft Office PowerPoint</Application>
  <PresentationFormat>On-screen Show (4:3)</PresentationFormat>
  <Paragraphs>155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ПОМРАЧЕЊЕ СУНЦА</vt:lpstr>
      <vt:lpstr>ПРАИСТОРИЈА</vt:lpstr>
      <vt:lpstr>НАЈСТАРИЈИ ЦРТЕЖ ПОМРАЧЕЊА</vt:lpstr>
      <vt:lpstr>ПИСАНИ ТРАГОВИ О ПОМРАЧЕЊУ СУНЦА</vt:lpstr>
      <vt:lpstr>ЗАПИС О ПРВОМ ПОМРАЧЕЊУ СУНЦА</vt:lpstr>
      <vt:lpstr>КАДА ЈЕ ЗМАЈ ГЛАДАН?</vt:lpstr>
      <vt:lpstr>ПОМРАЧЕЊЕ ЗАПИСАНО У БИБЛИЈИ</vt:lpstr>
      <vt:lpstr>ВАВИЛОН</vt:lpstr>
      <vt:lpstr>ТАЛЕС ИЗ МИЛЕТА</vt:lpstr>
      <vt:lpstr>СРЕДЊИ ВЕК</vt:lpstr>
      <vt:lpstr>Догађаји у средњем и новом веку</vt:lpstr>
      <vt:lpstr>ГЛАДНА ЧУДОВИШТА</vt:lpstr>
      <vt:lpstr>Прождрљива змија</vt:lpstr>
      <vt:lpstr>ИНДИЈСКИ РАХУ</vt:lpstr>
      <vt:lpstr>Slide 15</vt:lpstr>
      <vt:lpstr>ЈАГУАР ПОЈЕО СУНЦЕ</vt:lpstr>
      <vt:lpstr>ОБИЧАЈИ И ВЕРОВАЊА</vt:lpstr>
      <vt:lpstr>ОБИЧАЈИ И ВЕРОВАЊА</vt:lpstr>
      <vt:lpstr>ОБИЧАЈИ И ВЕРОВАЊА</vt:lpstr>
      <vt:lpstr>Slide 20</vt:lpstr>
      <vt:lpstr>ОБИЧАЈИ И ВЕРОВАЊА</vt:lpstr>
      <vt:lpstr>ОБИЧАЈИ И ВЕРОВАЊА</vt:lpstr>
      <vt:lpstr>СРБИЈА</vt:lpstr>
      <vt:lpstr>СРБИЈА</vt:lpstr>
      <vt:lpstr>СРБИЈА</vt:lpstr>
      <vt:lpstr>МОДЕРНА ВРЕМЕНА</vt:lpstr>
      <vt:lpstr>ПОЛОЖАЈ СУНЦА, МЕСЕЦА И ЗЕМЉЕ</vt:lpstr>
      <vt:lpstr>Презентацију припремила м.ивић</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ПОМРАЧЕЊЕ СУНЦА</dc:title>
  <dc:creator>Laptop</dc:creator>
  <cp:lastModifiedBy>Laptop</cp:lastModifiedBy>
  <cp:revision>84</cp:revision>
  <dcterms:created xsi:type="dcterms:W3CDTF">2015-05-04T15:17:58Z</dcterms:created>
  <dcterms:modified xsi:type="dcterms:W3CDTF">2015-05-11T22:26:05Z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